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28"/>
  </p:notesMasterIdLst>
  <p:handoutMasterIdLst>
    <p:handoutMasterId r:id="rId29"/>
  </p:handoutMasterIdLst>
  <p:sldIdLst>
    <p:sldId id="301" r:id="rId2"/>
    <p:sldId id="302" r:id="rId3"/>
    <p:sldId id="303" r:id="rId4"/>
    <p:sldId id="304" r:id="rId5"/>
    <p:sldId id="305" r:id="rId6"/>
    <p:sldId id="306" r:id="rId7"/>
    <p:sldId id="307" r:id="rId8"/>
    <p:sldId id="308" r:id="rId9"/>
    <p:sldId id="309" r:id="rId10"/>
    <p:sldId id="326" r:id="rId11"/>
    <p:sldId id="310" r:id="rId12"/>
    <p:sldId id="311" r:id="rId13"/>
    <p:sldId id="313" r:id="rId14"/>
    <p:sldId id="314" r:id="rId15"/>
    <p:sldId id="315" r:id="rId16"/>
    <p:sldId id="316" r:id="rId17"/>
    <p:sldId id="317" r:id="rId18"/>
    <p:sldId id="318" r:id="rId19"/>
    <p:sldId id="319" r:id="rId20"/>
    <p:sldId id="320" r:id="rId21"/>
    <p:sldId id="321" r:id="rId22"/>
    <p:sldId id="322" r:id="rId23"/>
    <p:sldId id="323" r:id="rId24"/>
    <p:sldId id="324" r:id="rId25"/>
    <p:sldId id="328" r:id="rId26"/>
    <p:sldId id="329" r:id="rId27"/>
  </p:sldIdLst>
  <p:sldSz cx="9144000" cy="6858000" type="screen4x3"/>
  <p:notesSz cx="6858000" cy="9296400"/>
  <p:defaultTextStyle>
    <a:defPPr>
      <a:defRPr lang="en-US"/>
    </a:defPPr>
    <a:lvl1pPr algn="l" rtl="0" fontAlgn="base">
      <a:lnSpc>
        <a:spcPct val="80000"/>
      </a:lnSpc>
      <a:spcBef>
        <a:spcPct val="20000"/>
      </a:spcBef>
      <a:spcAft>
        <a:spcPct val="0"/>
      </a:spcAft>
      <a:defRPr kern="1200">
        <a:solidFill>
          <a:schemeClr val="tx1"/>
        </a:solidFill>
        <a:latin typeface="Arial" charset="0"/>
        <a:ea typeface="+mn-ea"/>
        <a:cs typeface="+mn-cs"/>
      </a:defRPr>
    </a:lvl1pPr>
    <a:lvl2pPr marL="457200" algn="l" rtl="0" fontAlgn="base">
      <a:lnSpc>
        <a:spcPct val="80000"/>
      </a:lnSpc>
      <a:spcBef>
        <a:spcPct val="20000"/>
      </a:spcBef>
      <a:spcAft>
        <a:spcPct val="0"/>
      </a:spcAft>
      <a:defRPr kern="1200">
        <a:solidFill>
          <a:schemeClr val="tx1"/>
        </a:solidFill>
        <a:latin typeface="Arial" charset="0"/>
        <a:ea typeface="+mn-ea"/>
        <a:cs typeface="+mn-cs"/>
      </a:defRPr>
    </a:lvl2pPr>
    <a:lvl3pPr marL="914400" algn="l" rtl="0" fontAlgn="base">
      <a:lnSpc>
        <a:spcPct val="80000"/>
      </a:lnSpc>
      <a:spcBef>
        <a:spcPct val="20000"/>
      </a:spcBef>
      <a:spcAft>
        <a:spcPct val="0"/>
      </a:spcAft>
      <a:defRPr kern="1200">
        <a:solidFill>
          <a:schemeClr val="tx1"/>
        </a:solidFill>
        <a:latin typeface="Arial" charset="0"/>
        <a:ea typeface="+mn-ea"/>
        <a:cs typeface="+mn-cs"/>
      </a:defRPr>
    </a:lvl3pPr>
    <a:lvl4pPr marL="1371600" algn="l" rtl="0" fontAlgn="base">
      <a:lnSpc>
        <a:spcPct val="80000"/>
      </a:lnSpc>
      <a:spcBef>
        <a:spcPct val="20000"/>
      </a:spcBef>
      <a:spcAft>
        <a:spcPct val="0"/>
      </a:spcAft>
      <a:defRPr kern="1200">
        <a:solidFill>
          <a:schemeClr val="tx1"/>
        </a:solidFill>
        <a:latin typeface="Arial" charset="0"/>
        <a:ea typeface="+mn-ea"/>
        <a:cs typeface="+mn-cs"/>
      </a:defRPr>
    </a:lvl4pPr>
    <a:lvl5pPr marL="1828800" algn="l" rtl="0" fontAlgn="base">
      <a:lnSpc>
        <a:spcPct val="80000"/>
      </a:lnSpc>
      <a:spcBef>
        <a:spcPct val="2000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2" d="100"/>
          <a:sy n="62" d="100"/>
        </p:scale>
        <p:origin x="-68" y="28"/>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139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021678F2-7C16-4CBF-9397-156CCB99286B}" type="datetimeFigureOut">
              <a:rPr lang="en-US" smtClean="0"/>
              <a:pPr/>
              <a:t>11/4/2022</a:t>
            </a:fld>
            <a:endParaRPr lang="en-US" dirty="0"/>
          </a:p>
        </p:txBody>
      </p:sp>
      <p:sp>
        <p:nvSpPr>
          <p:cNvPr id="4" name="Footer Placeholder 3"/>
          <p:cNvSpPr>
            <a:spLocks noGrp="1"/>
          </p:cNvSpPr>
          <p:nvPr>
            <p:ph type="ftr" sz="quarter" idx="2"/>
          </p:nvPr>
        </p:nvSpPr>
        <p:spPr>
          <a:xfrm>
            <a:off x="0" y="8829676"/>
            <a:ext cx="2971800"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29676"/>
            <a:ext cx="2971800" cy="465138"/>
          </a:xfrm>
          <a:prstGeom prst="rect">
            <a:avLst/>
          </a:prstGeom>
        </p:spPr>
        <p:txBody>
          <a:bodyPr vert="horz" lIns="91440" tIns="45720" rIns="91440" bIns="45720" rtlCol="0" anchor="b"/>
          <a:lstStyle>
            <a:lvl1pPr algn="r">
              <a:defRPr sz="1200"/>
            </a:lvl1pPr>
          </a:lstStyle>
          <a:p>
            <a:fld id="{E888CAF6-D62E-4E26-B8F6-B52400DF9974}" type="slidenum">
              <a:rPr lang="en-US" smtClean="0"/>
              <a:pPr/>
              <a:t>‹#›</a:t>
            </a:fld>
            <a:endParaRPr lang="en-US" dirty="0"/>
          </a:p>
        </p:txBody>
      </p:sp>
    </p:spTree>
    <p:extLst>
      <p:ext uri="{BB962C8B-B14F-4D97-AF65-F5344CB8AC3E}">
        <p14:creationId xmlns:p14="http://schemas.microsoft.com/office/powerpoint/2010/main" val="30751991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a:defRPr sz="1200"/>
            </a:lvl1pPr>
          </a:lstStyle>
          <a:p>
            <a:fld id="{C75C68B7-8A91-4BA6-98CB-D1893302FB35}" type="datetimeFigureOut">
              <a:rPr lang="en-US" smtClean="0"/>
              <a:pPr/>
              <a:t>11/4/2022</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6"/>
            <a:ext cx="2971800"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676"/>
            <a:ext cx="2971800" cy="465138"/>
          </a:xfrm>
          <a:prstGeom prst="rect">
            <a:avLst/>
          </a:prstGeom>
        </p:spPr>
        <p:txBody>
          <a:bodyPr vert="horz" lIns="91440" tIns="45720" rIns="91440" bIns="45720" rtlCol="0" anchor="b"/>
          <a:lstStyle>
            <a:lvl1pPr algn="r">
              <a:defRPr sz="1200"/>
            </a:lvl1pPr>
          </a:lstStyle>
          <a:p>
            <a:fld id="{9CAD6CF2-60ED-4A02-B919-C6CCF3F22B2C}" type="slidenum">
              <a:rPr lang="en-US" smtClean="0"/>
              <a:pPr/>
              <a:t>‹#›</a:t>
            </a:fld>
            <a:endParaRPr lang="en-US" dirty="0"/>
          </a:p>
        </p:txBody>
      </p:sp>
    </p:spTree>
    <p:extLst>
      <p:ext uri="{BB962C8B-B14F-4D97-AF65-F5344CB8AC3E}">
        <p14:creationId xmlns:p14="http://schemas.microsoft.com/office/powerpoint/2010/main" val="24341806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D50563AA-1383-470B-8995-4F6EB31481C2}" type="slidenum">
              <a:rPr lang="en-US"/>
              <a:pPr/>
              <a:t>1</a:t>
            </a:fld>
            <a:endParaRPr lang="en-US" dirty="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buFontTx/>
              <a:buChar char="•"/>
            </a:pPr>
            <a:endParaRPr lang="en-US" dirty="0"/>
          </a:p>
        </p:txBody>
      </p:sp>
    </p:spTree>
    <p:extLst>
      <p:ext uri="{BB962C8B-B14F-4D97-AF65-F5344CB8AC3E}">
        <p14:creationId xmlns:p14="http://schemas.microsoft.com/office/powerpoint/2010/main" val="19119298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AD6CF2-60ED-4A02-B919-C6CCF3F22B2C}" type="slidenum">
              <a:rPr lang="en-US" smtClean="0"/>
              <a:pPr/>
              <a:t>11</a:t>
            </a:fld>
            <a:endParaRPr lang="en-US" dirty="0"/>
          </a:p>
        </p:txBody>
      </p:sp>
    </p:spTree>
    <p:extLst>
      <p:ext uri="{BB962C8B-B14F-4D97-AF65-F5344CB8AC3E}">
        <p14:creationId xmlns:p14="http://schemas.microsoft.com/office/powerpoint/2010/main" val="7673865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AD6CF2-60ED-4A02-B919-C6CCF3F22B2C}" type="slidenum">
              <a:rPr lang="en-US" smtClean="0"/>
              <a:pPr/>
              <a:t>12</a:t>
            </a:fld>
            <a:endParaRPr lang="en-US" dirty="0"/>
          </a:p>
        </p:txBody>
      </p:sp>
    </p:spTree>
    <p:extLst>
      <p:ext uri="{BB962C8B-B14F-4D97-AF65-F5344CB8AC3E}">
        <p14:creationId xmlns:p14="http://schemas.microsoft.com/office/powerpoint/2010/main" val="22271807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5DF45F8B-A5C6-4E9A-9386-3F298D158C71}" type="slidenum">
              <a:rPr lang="en-US"/>
              <a:pPr/>
              <a:t>13</a:t>
            </a:fld>
            <a:endParaRPr lang="en-US" dirty="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buFontTx/>
              <a:buChar char="•"/>
            </a:pPr>
            <a:endParaRPr lang="en-US" dirty="0"/>
          </a:p>
        </p:txBody>
      </p:sp>
    </p:spTree>
    <p:extLst>
      <p:ext uri="{BB962C8B-B14F-4D97-AF65-F5344CB8AC3E}">
        <p14:creationId xmlns:p14="http://schemas.microsoft.com/office/powerpoint/2010/main" val="32621530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27BE3CCC-3ED0-4615-A7C8-BCE9D5666985}" type="slidenum">
              <a:rPr lang="en-US"/>
              <a:pPr/>
              <a:t>14</a:t>
            </a:fld>
            <a:endParaRPr lang="en-US" dirty="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buFontTx/>
              <a:buChar char="•"/>
            </a:pPr>
            <a:endParaRPr lang="en-US" dirty="0"/>
          </a:p>
        </p:txBody>
      </p:sp>
    </p:spTree>
    <p:extLst>
      <p:ext uri="{BB962C8B-B14F-4D97-AF65-F5344CB8AC3E}">
        <p14:creationId xmlns:p14="http://schemas.microsoft.com/office/powerpoint/2010/main" val="13985623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7B13C929-D8DC-475C-BFD1-8AC21BCEDB07}" type="slidenum">
              <a:rPr lang="en-US"/>
              <a:pPr/>
              <a:t>15</a:t>
            </a:fld>
            <a:endParaRPr lang="en-US" dirty="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buFontTx/>
              <a:buChar char="•"/>
            </a:pPr>
            <a:endParaRPr lang="en-US" dirty="0"/>
          </a:p>
        </p:txBody>
      </p:sp>
    </p:spTree>
    <p:extLst>
      <p:ext uri="{BB962C8B-B14F-4D97-AF65-F5344CB8AC3E}">
        <p14:creationId xmlns:p14="http://schemas.microsoft.com/office/powerpoint/2010/main" val="4942180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AD6CF2-60ED-4A02-B919-C6CCF3F22B2C}" type="slidenum">
              <a:rPr lang="en-US" smtClean="0"/>
              <a:pPr/>
              <a:t>16</a:t>
            </a:fld>
            <a:endParaRPr lang="en-US" dirty="0"/>
          </a:p>
        </p:txBody>
      </p:sp>
    </p:spTree>
    <p:extLst>
      <p:ext uri="{BB962C8B-B14F-4D97-AF65-F5344CB8AC3E}">
        <p14:creationId xmlns:p14="http://schemas.microsoft.com/office/powerpoint/2010/main" val="38853053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AD6CF2-60ED-4A02-B919-C6CCF3F22B2C}" type="slidenum">
              <a:rPr lang="en-US" smtClean="0"/>
              <a:pPr/>
              <a:t>18</a:t>
            </a:fld>
            <a:endParaRPr lang="en-US" dirty="0"/>
          </a:p>
        </p:txBody>
      </p:sp>
    </p:spTree>
    <p:extLst>
      <p:ext uri="{BB962C8B-B14F-4D97-AF65-F5344CB8AC3E}">
        <p14:creationId xmlns:p14="http://schemas.microsoft.com/office/powerpoint/2010/main" val="2081215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D4AD0016-94D1-4E13-B953-809502AA08B4}" type="slidenum">
              <a:rPr lang="en-US"/>
              <a:pPr/>
              <a:t>19</a:t>
            </a:fld>
            <a:endParaRPr lang="en-US" dirty="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buFontTx/>
              <a:buChar char="•"/>
            </a:pPr>
            <a:endParaRPr lang="en-US" dirty="0"/>
          </a:p>
        </p:txBody>
      </p:sp>
    </p:spTree>
    <p:extLst>
      <p:ext uri="{BB962C8B-B14F-4D97-AF65-F5344CB8AC3E}">
        <p14:creationId xmlns:p14="http://schemas.microsoft.com/office/powerpoint/2010/main" val="34678904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60E2EB93-6BED-4345-B367-081233E66D35}" type="slidenum">
              <a:rPr lang="en-US"/>
              <a:pPr/>
              <a:t>20</a:t>
            </a:fld>
            <a:endParaRPr lang="en-US" dirty="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buFontTx/>
              <a:buChar char="•"/>
            </a:pPr>
            <a:endParaRPr lang="en-US" dirty="0"/>
          </a:p>
        </p:txBody>
      </p:sp>
    </p:spTree>
    <p:extLst>
      <p:ext uri="{BB962C8B-B14F-4D97-AF65-F5344CB8AC3E}">
        <p14:creationId xmlns:p14="http://schemas.microsoft.com/office/powerpoint/2010/main" val="22958942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AD6CF2-60ED-4A02-B919-C6CCF3F22B2C}" type="slidenum">
              <a:rPr lang="en-US" smtClean="0"/>
              <a:pPr/>
              <a:t>21</a:t>
            </a:fld>
            <a:endParaRPr lang="en-US" dirty="0"/>
          </a:p>
        </p:txBody>
      </p:sp>
    </p:spTree>
    <p:extLst>
      <p:ext uri="{BB962C8B-B14F-4D97-AF65-F5344CB8AC3E}">
        <p14:creationId xmlns:p14="http://schemas.microsoft.com/office/powerpoint/2010/main" val="14091496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AD6CF2-60ED-4A02-B919-C6CCF3F22B2C}" type="slidenum">
              <a:rPr lang="en-US" smtClean="0"/>
              <a:pPr/>
              <a:t>2</a:t>
            </a:fld>
            <a:endParaRPr lang="en-US" dirty="0"/>
          </a:p>
        </p:txBody>
      </p:sp>
    </p:spTree>
    <p:extLst>
      <p:ext uri="{BB962C8B-B14F-4D97-AF65-F5344CB8AC3E}">
        <p14:creationId xmlns:p14="http://schemas.microsoft.com/office/powerpoint/2010/main" val="1381888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64910A06-F304-4E8B-BA3F-E6D13920AA6A}" type="slidenum">
              <a:rPr lang="en-US"/>
              <a:pPr/>
              <a:t>22</a:t>
            </a:fld>
            <a:endParaRPr lang="en-US" dirty="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marL="0" marR="0" lvl="0" indent="0" algn="l" defTabSz="914400" rtl="0" eaLnBrk="1" fontAlgn="auto" latinLnBrk="0" hangingPunct="1">
              <a:lnSpc>
                <a:spcPct val="100000"/>
              </a:lnSpc>
              <a:spcBef>
                <a:spcPts val="0"/>
              </a:spcBef>
              <a:spcAft>
                <a:spcPts val="0"/>
              </a:spcAft>
              <a:buClrTx/>
              <a:buSzTx/>
              <a:buFontTx/>
              <a:buChar char="•"/>
              <a:tabLst/>
              <a:defRPr/>
            </a:pPr>
            <a:r>
              <a:rPr lang="en-US" dirty="0"/>
              <a:t>Discuss your parent resource room,</a:t>
            </a:r>
            <a:r>
              <a:rPr lang="en-US" baseline="0" dirty="0"/>
              <a:t> what is offered, and what is available.</a:t>
            </a:r>
            <a:endParaRPr lang="en-US" dirty="0"/>
          </a:p>
          <a:p>
            <a:pPr eaLnBrk="1" hangingPunct="1">
              <a:buFontTx/>
              <a:buChar char="•"/>
            </a:pPr>
            <a:endParaRPr lang="en-US" dirty="0"/>
          </a:p>
        </p:txBody>
      </p:sp>
    </p:spTree>
    <p:extLst>
      <p:ext uri="{BB962C8B-B14F-4D97-AF65-F5344CB8AC3E}">
        <p14:creationId xmlns:p14="http://schemas.microsoft.com/office/powerpoint/2010/main" val="33602668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AD6CF2-60ED-4A02-B919-C6CCF3F22B2C}" type="slidenum">
              <a:rPr lang="en-US" smtClean="0"/>
              <a:pPr/>
              <a:t>24</a:t>
            </a:fld>
            <a:endParaRPr lang="en-US" dirty="0"/>
          </a:p>
        </p:txBody>
      </p:sp>
    </p:spTree>
    <p:extLst>
      <p:ext uri="{BB962C8B-B14F-4D97-AF65-F5344CB8AC3E}">
        <p14:creationId xmlns:p14="http://schemas.microsoft.com/office/powerpoint/2010/main" val="18684297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AD6CF2-60ED-4A02-B919-C6CCF3F22B2C}" type="slidenum">
              <a:rPr lang="en-US" smtClean="0"/>
              <a:pPr/>
              <a:t>3</a:t>
            </a:fld>
            <a:endParaRPr lang="en-US" dirty="0"/>
          </a:p>
        </p:txBody>
      </p:sp>
    </p:spTree>
    <p:extLst>
      <p:ext uri="{BB962C8B-B14F-4D97-AF65-F5344CB8AC3E}">
        <p14:creationId xmlns:p14="http://schemas.microsoft.com/office/powerpoint/2010/main" val="1213103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34D4567E-306E-47C6-BC19-E8C848205A06}" type="slidenum">
              <a:rPr lang="en-US"/>
              <a:pPr/>
              <a:t>4</a:t>
            </a:fld>
            <a:endParaRPr lang="en-US" dirty="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buFontTx/>
              <a:buChar char="•"/>
            </a:pPr>
            <a:endParaRPr lang="en-US" dirty="0"/>
          </a:p>
        </p:txBody>
      </p:sp>
    </p:spTree>
    <p:extLst>
      <p:ext uri="{BB962C8B-B14F-4D97-AF65-F5344CB8AC3E}">
        <p14:creationId xmlns:p14="http://schemas.microsoft.com/office/powerpoint/2010/main" val="2267365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AD6CF2-60ED-4A02-B919-C6CCF3F22B2C}" type="slidenum">
              <a:rPr lang="en-US" smtClean="0"/>
              <a:pPr/>
              <a:t>5</a:t>
            </a:fld>
            <a:endParaRPr lang="en-US" dirty="0"/>
          </a:p>
        </p:txBody>
      </p:sp>
    </p:spTree>
    <p:extLst>
      <p:ext uri="{BB962C8B-B14F-4D97-AF65-F5344CB8AC3E}">
        <p14:creationId xmlns:p14="http://schemas.microsoft.com/office/powerpoint/2010/main" val="3744262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938BAE8E-057E-43FD-9E6D-ECDC2914AC7E}" type="slidenum">
              <a:rPr lang="en-US"/>
              <a:pPr/>
              <a:t>6</a:t>
            </a:fld>
            <a:endParaRPr lang="en-US" dirty="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buFontTx/>
              <a:buChar char="•"/>
            </a:pPr>
            <a:endParaRPr lang="en-US" dirty="0"/>
          </a:p>
        </p:txBody>
      </p:sp>
    </p:spTree>
    <p:extLst>
      <p:ext uri="{BB962C8B-B14F-4D97-AF65-F5344CB8AC3E}">
        <p14:creationId xmlns:p14="http://schemas.microsoft.com/office/powerpoint/2010/main" val="13844232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AD6CF2-60ED-4A02-B919-C6CCF3F22B2C}" type="slidenum">
              <a:rPr lang="en-US" smtClean="0"/>
              <a:pPr/>
              <a:t>7</a:t>
            </a:fld>
            <a:endParaRPr lang="en-US" dirty="0"/>
          </a:p>
        </p:txBody>
      </p:sp>
    </p:spTree>
    <p:extLst>
      <p:ext uri="{BB962C8B-B14F-4D97-AF65-F5344CB8AC3E}">
        <p14:creationId xmlns:p14="http://schemas.microsoft.com/office/powerpoint/2010/main" val="14484005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AD6CF2-60ED-4A02-B919-C6CCF3F22B2C}" type="slidenum">
              <a:rPr lang="en-US" smtClean="0"/>
              <a:pPr/>
              <a:t>8</a:t>
            </a:fld>
            <a:endParaRPr lang="en-US" dirty="0"/>
          </a:p>
        </p:txBody>
      </p:sp>
    </p:spTree>
    <p:extLst>
      <p:ext uri="{BB962C8B-B14F-4D97-AF65-F5344CB8AC3E}">
        <p14:creationId xmlns:p14="http://schemas.microsoft.com/office/powerpoint/2010/main" val="37611435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AD6CF2-60ED-4A02-B919-C6CCF3F22B2C}" type="slidenum">
              <a:rPr lang="en-US" smtClean="0"/>
              <a:pPr/>
              <a:t>9</a:t>
            </a:fld>
            <a:endParaRPr lang="en-US" dirty="0"/>
          </a:p>
        </p:txBody>
      </p:sp>
    </p:spTree>
    <p:extLst>
      <p:ext uri="{BB962C8B-B14F-4D97-AF65-F5344CB8AC3E}">
        <p14:creationId xmlns:p14="http://schemas.microsoft.com/office/powerpoint/2010/main" val="12932412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ctrTitle"/>
          </p:nvPr>
        </p:nvSpPr>
        <p:spPr>
          <a:xfrm>
            <a:off x="533400" y="1295400"/>
            <a:ext cx="8229600" cy="1143000"/>
          </a:xfrm>
        </p:spPr>
        <p:txBody>
          <a:bodyPr/>
          <a:lstStyle>
            <a:lvl1pPr algn="r">
              <a:defRPr sz="3600"/>
            </a:lvl1pPr>
          </a:lstStyle>
          <a:p>
            <a:r>
              <a:rPr lang="en-US"/>
              <a:t>Click to edit Master title style</a:t>
            </a:r>
          </a:p>
        </p:txBody>
      </p:sp>
      <p:sp>
        <p:nvSpPr>
          <p:cNvPr id="53251" name="Rectangle 3"/>
          <p:cNvSpPr>
            <a:spLocks noGrp="1" noChangeArrowheads="1"/>
          </p:cNvSpPr>
          <p:nvPr>
            <p:ph type="subTitle" idx="1"/>
          </p:nvPr>
        </p:nvSpPr>
        <p:spPr>
          <a:xfrm>
            <a:off x="3711575" y="2819400"/>
            <a:ext cx="5051425" cy="1295400"/>
          </a:xfrm>
        </p:spPr>
        <p:txBody>
          <a:bodyPr/>
          <a:lstStyle>
            <a:lvl1pPr marL="0" indent="0" algn="r">
              <a:buFont typeface="Wingdings" pitchFamily="2" charset="2"/>
              <a:buNone/>
              <a:defRPr/>
            </a:lvl1pPr>
          </a:lstStyle>
          <a:p>
            <a:r>
              <a:rPr lang="en-US"/>
              <a:t>Click to edit Master subtitle style</a:t>
            </a:r>
          </a:p>
        </p:txBody>
      </p:sp>
      <p:sp>
        <p:nvSpPr>
          <p:cNvPr id="4" name="Rectangle 4"/>
          <p:cNvSpPr>
            <a:spLocks noGrp="1" noChangeArrowheads="1"/>
          </p:cNvSpPr>
          <p:nvPr>
            <p:ph type="dt" sz="half" idx="10"/>
          </p:nvPr>
        </p:nvSpPr>
        <p:spPr>
          <a:xfrm>
            <a:off x="304800" y="6400800"/>
            <a:ext cx="1905000" cy="457200"/>
          </a:xfrm>
        </p:spPr>
        <p:txBody>
          <a:bodyPr/>
          <a:lstStyle>
            <a:lvl1pPr>
              <a:defRPr smtClean="0"/>
            </a:lvl1pPr>
          </a:lstStyle>
          <a:p>
            <a:pPr>
              <a:defRPr/>
            </a:pPr>
            <a:endParaRPr lang="en-US" dirty="0"/>
          </a:p>
        </p:txBody>
      </p:sp>
      <p:sp>
        <p:nvSpPr>
          <p:cNvPr id="5" name="Rectangle 5"/>
          <p:cNvSpPr>
            <a:spLocks noGrp="1" noChangeArrowheads="1"/>
          </p:cNvSpPr>
          <p:nvPr>
            <p:ph type="ftr" sz="quarter" idx="11"/>
          </p:nvPr>
        </p:nvSpPr>
        <p:spPr>
          <a:xfrm>
            <a:off x="3505200" y="6400800"/>
            <a:ext cx="2895600" cy="457200"/>
          </a:xfrm>
        </p:spPr>
        <p:txBody>
          <a:bodyPr/>
          <a:lstStyle>
            <a:lvl1pPr>
              <a:defRPr smtClean="0"/>
            </a:lvl1pPr>
          </a:lstStyle>
          <a:p>
            <a:pPr>
              <a:defRPr/>
            </a:pPr>
            <a:endParaRPr lang="en-US" dirty="0"/>
          </a:p>
        </p:txBody>
      </p:sp>
      <p:sp>
        <p:nvSpPr>
          <p:cNvPr id="6" name="Rectangle 6"/>
          <p:cNvSpPr>
            <a:spLocks noGrp="1" noChangeArrowheads="1"/>
          </p:cNvSpPr>
          <p:nvPr>
            <p:ph type="sldNum" sz="quarter" idx="12"/>
          </p:nvPr>
        </p:nvSpPr>
        <p:spPr>
          <a:xfrm>
            <a:off x="6934200" y="6400800"/>
            <a:ext cx="1905000" cy="457200"/>
          </a:xfrm>
        </p:spPr>
        <p:txBody>
          <a:bodyPr/>
          <a:lstStyle>
            <a:lvl1pPr>
              <a:defRPr smtClean="0"/>
            </a:lvl1pPr>
          </a:lstStyle>
          <a:p>
            <a:pPr>
              <a:defRPr/>
            </a:pPr>
            <a:fld id="{6A4394B0-515A-4461-9134-9C46E6D65762}" type="slidenum">
              <a:rPr lang="en-US"/>
              <a:pPr>
                <a:defRPr/>
              </a:pPr>
              <a:t>‹#›</a:t>
            </a:fld>
            <a:endParaRPr lang="en-US" dirty="0"/>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FD8C095A-1450-431D-9889-397B4D765FA1}" type="slidenum">
              <a:rPr lang="en-US"/>
              <a:pPr>
                <a:defRPr/>
              </a:pPr>
              <a:t>‹#›</a:t>
            </a:fld>
            <a:endParaRPr lang="en-US" dirty="0"/>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0400" y="304800"/>
            <a:ext cx="1752600" cy="566261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752600" y="304800"/>
            <a:ext cx="5105400" cy="5662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94AE0C0-A072-4941-A9B4-EE9B58866B7E}" type="slidenum">
              <a:rPr lang="en-US"/>
              <a:pPr>
                <a:defRPr/>
              </a:pPr>
              <a:t>‹#›</a:t>
            </a:fld>
            <a:endParaRPr lang="en-US" dirty="0"/>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C355F65-3290-4159-BDA6-D4680175CD5C}" type="slidenum">
              <a:rPr lang="en-US"/>
              <a:pPr>
                <a:defRPr/>
              </a:pPr>
              <a:t>‹#›</a:t>
            </a:fld>
            <a:endParaRPr lang="en-US" dirty="0"/>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7E563A9-865A-4CE9-8EBF-C74F0BDC2046}" type="slidenum">
              <a:rPr lang="en-US"/>
              <a:pPr>
                <a:defRPr/>
              </a:pPr>
              <a:t>‹#›</a:t>
            </a:fld>
            <a:endParaRPr lang="en-US" dirty="0"/>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752600" y="1395413"/>
            <a:ext cx="3429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334000" y="1395413"/>
            <a:ext cx="3429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9A77A958-841B-43D5-9D1F-B030659F0973}" type="slidenum">
              <a:rPr lang="en-US"/>
              <a:pPr>
                <a:defRPr/>
              </a:pPr>
              <a:t>‹#›</a:t>
            </a:fld>
            <a:endParaRPr lang="en-US" dirty="0"/>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BB757F3A-6FBF-4EC1-AE25-192EAE3AE133}" type="slidenum">
              <a:rPr lang="en-US"/>
              <a:pPr>
                <a:defRPr/>
              </a:pPr>
              <a:t>‹#›</a:t>
            </a:fld>
            <a:endParaRPr lang="en-US" dirty="0"/>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857373E1-A23F-4C2C-AC4A-E5184F0F6BF8}" type="slidenum">
              <a:rPr lang="en-US"/>
              <a:pPr>
                <a:defRPr/>
              </a:pPr>
              <a:t>‹#›</a:t>
            </a:fld>
            <a:endParaRPr lang="en-US" dirty="0"/>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8DA267C0-0464-4EA9-AFEC-4F288032DE5B}" type="slidenum">
              <a:rPr lang="en-US"/>
              <a:pPr>
                <a:defRPr/>
              </a:pPr>
              <a:t>‹#›</a:t>
            </a:fld>
            <a:endParaRPr lang="en-US" dirty="0"/>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0263E14-02D7-49FA-8B23-39C859CB27D8}" type="slidenum">
              <a:rPr lang="en-US"/>
              <a:pPr>
                <a:defRPr/>
              </a:pPr>
              <a:t>‹#›</a:t>
            </a:fld>
            <a:endParaRPr lang="en-US" dirty="0"/>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E7369C8E-BFA9-47F6-93FD-79B622FA41DF}" type="slidenum">
              <a:rPr lang="en-US"/>
              <a:pPr>
                <a:defRPr/>
              </a:pPr>
              <a:t>‹#›</a:t>
            </a:fld>
            <a:endParaRPr lang="en-US" dirty="0"/>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752600" y="304800"/>
            <a:ext cx="70104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1752600" y="1395413"/>
            <a:ext cx="7010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 Second level</a:t>
            </a:r>
          </a:p>
        </p:txBody>
      </p:sp>
      <p:sp>
        <p:nvSpPr>
          <p:cNvPr id="52228" name="Rectangle 4"/>
          <p:cNvSpPr>
            <a:spLocks noGrp="1" noChangeArrowheads="1"/>
          </p:cNvSpPr>
          <p:nvPr>
            <p:ph type="dt" sz="half" idx="2"/>
          </p:nvPr>
        </p:nvSpPr>
        <p:spPr bwMode="auto">
          <a:xfrm>
            <a:off x="1905000" y="6400800"/>
            <a:ext cx="1371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smtClean="0"/>
            </a:lvl1pPr>
          </a:lstStyle>
          <a:p>
            <a:pPr>
              <a:defRPr/>
            </a:pPr>
            <a:endParaRPr lang="en-US" dirty="0"/>
          </a:p>
        </p:txBody>
      </p:sp>
      <p:sp>
        <p:nvSpPr>
          <p:cNvPr id="52229" name="Rectangle 5"/>
          <p:cNvSpPr>
            <a:spLocks noGrp="1" noChangeArrowheads="1"/>
          </p:cNvSpPr>
          <p:nvPr>
            <p:ph type="ftr" sz="quarter" idx="3"/>
          </p:nvPr>
        </p:nvSpPr>
        <p:spPr bwMode="auto">
          <a:xfrm>
            <a:off x="4316413" y="6400800"/>
            <a:ext cx="2084387"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smtClean="0"/>
            </a:lvl1pPr>
          </a:lstStyle>
          <a:p>
            <a:pPr>
              <a:defRPr/>
            </a:pPr>
            <a:endParaRPr lang="en-US" dirty="0"/>
          </a:p>
        </p:txBody>
      </p:sp>
      <p:sp>
        <p:nvSpPr>
          <p:cNvPr id="52230" name="Rectangle 6"/>
          <p:cNvSpPr>
            <a:spLocks noGrp="1" noChangeArrowheads="1"/>
          </p:cNvSpPr>
          <p:nvPr>
            <p:ph type="sldNum" sz="quarter" idx="4"/>
          </p:nvPr>
        </p:nvSpPr>
        <p:spPr bwMode="auto">
          <a:xfrm>
            <a:off x="7391400" y="6400800"/>
            <a:ext cx="1371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smtClean="0"/>
            </a:lvl1pPr>
          </a:lstStyle>
          <a:p>
            <a:pPr>
              <a:defRPr/>
            </a:pPr>
            <a:fld id="{93D54206-F752-4B6A-AB9E-712961D1412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10"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ransition>
    <p:fade thruBlk="1"/>
  </p:transition>
  <p:hf hdr="0" ftr="0" dt="0"/>
  <p:txStyles>
    <p:titleStyle>
      <a:lvl1pPr algn="l" rtl="0" eaLnBrk="0" fontAlgn="base" hangingPunct="0">
        <a:spcBef>
          <a:spcPct val="0"/>
        </a:spcBef>
        <a:spcAft>
          <a:spcPct val="0"/>
        </a:spcAft>
        <a:defRPr sz="3200" b="1">
          <a:solidFill>
            <a:srgbClr val="006666"/>
          </a:solidFill>
          <a:latin typeface="+mj-lt"/>
          <a:ea typeface="+mj-ea"/>
          <a:cs typeface="+mj-cs"/>
        </a:defRPr>
      </a:lvl1pPr>
      <a:lvl2pPr algn="l" rtl="0" eaLnBrk="0" fontAlgn="base" hangingPunct="0">
        <a:spcBef>
          <a:spcPct val="0"/>
        </a:spcBef>
        <a:spcAft>
          <a:spcPct val="0"/>
        </a:spcAft>
        <a:defRPr sz="3200" b="1">
          <a:solidFill>
            <a:srgbClr val="006666"/>
          </a:solidFill>
          <a:latin typeface="Tahoma" pitchFamily="34" charset="0"/>
        </a:defRPr>
      </a:lvl2pPr>
      <a:lvl3pPr algn="l" rtl="0" eaLnBrk="0" fontAlgn="base" hangingPunct="0">
        <a:spcBef>
          <a:spcPct val="0"/>
        </a:spcBef>
        <a:spcAft>
          <a:spcPct val="0"/>
        </a:spcAft>
        <a:defRPr sz="3200" b="1">
          <a:solidFill>
            <a:srgbClr val="006666"/>
          </a:solidFill>
          <a:latin typeface="Tahoma" pitchFamily="34" charset="0"/>
        </a:defRPr>
      </a:lvl3pPr>
      <a:lvl4pPr algn="l" rtl="0" eaLnBrk="0" fontAlgn="base" hangingPunct="0">
        <a:spcBef>
          <a:spcPct val="0"/>
        </a:spcBef>
        <a:spcAft>
          <a:spcPct val="0"/>
        </a:spcAft>
        <a:defRPr sz="3200" b="1">
          <a:solidFill>
            <a:srgbClr val="006666"/>
          </a:solidFill>
          <a:latin typeface="Tahoma" pitchFamily="34" charset="0"/>
        </a:defRPr>
      </a:lvl4pPr>
      <a:lvl5pPr algn="l" rtl="0" eaLnBrk="0" fontAlgn="base" hangingPunct="0">
        <a:spcBef>
          <a:spcPct val="0"/>
        </a:spcBef>
        <a:spcAft>
          <a:spcPct val="0"/>
        </a:spcAft>
        <a:defRPr sz="3200" b="1">
          <a:solidFill>
            <a:srgbClr val="006666"/>
          </a:solidFill>
          <a:latin typeface="Tahoma" pitchFamily="34" charset="0"/>
        </a:defRPr>
      </a:lvl5pPr>
      <a:lvl6pPr marL="457200" algn="l" rtl="0" fontAlgn="base">
        <a:spcBef>
          <a:spcPct val="0"/>
        </a:spcBef>
        <a:spcAft>
          <a:spcPct val="0"/>
        </a:spcAft>
        <a:defRPr sz="3200" b="1">
          <a:solidFill>
            <a:srgbClr val="006666"/>
          </a:solidFill>
          <a:latin typeface="Tahoma" pitchFamily="34" charset="0"/>
        </a:defRPr>
      </a:lvl6pPr>
      <a:lvl7pPr marL="914400" algn="l" rtl="0" fontAlgn="base">
        <a:spcBef>
          <a:spcPct val="0"/>
        </a:spcBef>
        <a:spcAft>
          <a:spcPct val="0"/>
        </a:spcAft>
        <a:defRPr sz="3200" b="1">
          <a:solidFill>
            <a:srgbClr val="006666"/>
          </a:solidFill>
          <a:latin typeface="Tahoma" pitchFamily="34" charset="0"/>
        </a:defRPr>
      </a:lvl7pPr>
      <a:lvl8pPr marL="1371600" algn="l" rtl="0" fontAlgn="base">
        <a:spcBef>
          <a:spcPct val="0"/>
        </a:spcBef>
        <a:spcAft>
          <a:spcPct val="0"/>
        </a:spcAft>
        <a:defRPr sz="3200" b="1">
          <a:solidFill>
            <a:srgbClr val="006666"/>
          </a:solidFill>
          <a:latin typeface="Tahoma" pitchFamily="34" charset="0"/>
        </a:defRPr>
      </a:lvl8pPr>
      <a:lvl9pPr marL="1828800" algn="l" rtl="0" fontAlgn="base">
        <a:spcBef>
          <a:spcPct val="0"/>
        </a:spcBef>
        <a:spcAft>
          <a:spcPct val="0"/>
        </a:spcAft>
        <a:defRPr sz="3200" b="1">
          <a:solidFill>
            <a:srgbClr val="006666"/>
          </a:solidFill>
          <a:latin typeface="Tahoma" pitchFamily="34" charset="0"/>
        </a:defRPr>
      </a:lvl9pPr>
    </p:titleStyle>
    <p:bodyStyle>
      <a:lvl1pPr marL="342900" indent="-342900" algn="l" rtl="0" eaLnBrk="0" fontAlgn="base" hangingPunct="0">
        <a:spcBef>
          <a:spcPct val="50000"/>
        </a:spcBef>
        <a:spcAft>
          <a:spcPct val="0"/>
        </a:spcAft>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Ø"/>
        <a:defRPr sz="2400" i="1">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Arial" charset="0"/>
        </a:defRPr>
      </a:lvl3pPr>
      <a:lvl4pPr marL="1600200" indent="-228600" algn="l" rtl="0" eaLnBrk="0" fontAlgn="base" hangingPunct="0">
        <a:spcBef>
          <a:spcPct val="20000"/>
        </a:spcBef>
        <a:spcAft>
          <a:spcPct val="0"/>
        </a:spcAft>
        <a:buChar char="–"/>
        <a:defRPr sz="1600">
          <a:solidFill>
            <a:schemeClr val="tx1"/>
          </a:solidFill>
          <a:latin typeface="Arial" charset="0"/>
        </a:defRPr>
      </a:lvl4pPr>
      <a:lvl5pPr marL="2057400" indent="-228600" algn="l" rtl="0" eaLnBrk="0" fontAlgn="base" hangingPunct="0">
        <a:spcBef>
          <a:spcPct val="20000"/>
        </a:spcBef>
        <a:spcAft>
          <a:spcPct val="0"/>
        </a:spcAft>
        <a:buChar char="»"/>
        <a:defRPr sz="1200">
          <a:solidFill>
            <a:schemeClr val="tx1"/>
          </a:solidFill>
          <a:latin typeface="Arial" charset="0"/>
        </a:defRPr>
      </a:lvl5pPr>
      <a:lvl6pPr marL="2514600" indent="-228600" algn="l" rtl="0" fontAlgn="base">
        <a:spcBef>
          <a:spcPct val="20000"/>
        </a:spcBef>
        <a:spcAft>
          <a:spcPct val="0"/>
        </a:spcAft>
        <a:buChar char="»"/>
        <a:defRPr sz="1200">
          <a:solidFill>
            <a:schemeClr val="tx1"/>
          </a:solidFill>
          <a:latin typeface="Arial" charset="0"/>
        </a:defRPr>
      </a:lvl6pPr>
      <a:lvl7pPr marL="2971800" indent="-228600" algn="l" rtl="0" fontAlgn="base">
        <a:spcBef>
          <a:spcPct val="20000"/>
        </a:spcBef>
        <a:spcAft>
          <a:spcPct val="0"/>
        </a:spcAft>
        <a:buChar char="»"/>
        <a:defRPr sz="1200">
          <a:solidFill>
            <a:schemeClr val="tx1"/>
          </a:solidFill>
          <a:latin typeface="Arial" charset="0"/>
        </a:defRPr>
      </a:lvl7pPr>
      <a:lvl8pPr marL="3429000" indent="-228600" algn="l" rtl="0" fontAlgn="base">
        <a:spcBef>
          <a:spcPct val="20000"/>
        </a:spcBef>
        <a:spcAft>
          <a:spcPct val="0"/>
        </a:spcAft>
        <a:buChar char="»"/>
        <a:defRPr sz="1200">
          <a:solidFill>
            <a:schemeClr val="tx1"/>
          </a:solidFill>
          <a:latin typeface="Arial" charset="0"/>
        </a:defRPr>
      </a:lvl8pPr>
      <a:lvl9pPr marL="3886200" indent="-228600" algn="l" rtl="0" fontAlgn="base">
        <a:spcBef>
          <a:spcPct val="20000"/>
        </a:spcBef>
        <a:spcAft>
          <a:spcPct val="0"/>
        </a:spcAft>
        <a:buChar char="»"/>
        <a:defRPr sz="12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korellana@palmbayacademy.org"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palmbayacademy.org/" TargetMode="External"/><Relationship Id="rId2" Type="http://schemas.openxmlformats.org/officeDocument/2006/relationships/hyperlink" Target="http://www.brevardschools.org/" TargetMode="External"/><Relationship Id="rId1" Type="http://schemas.openxmlformats.org/officeDocument/2006/relationships/slideLayout" Target="../slideLayouts/slideLayout2.xml"/><Relationship Id="rId4" Type="http://schemas.openxmlformats.org/officeDocument/2006/relationships/hyperlink" Target="mailto:korellana@palmbayacademy.org"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438400" y="2911475"/>
            <a:ext cx="6589713" cy="2692400"/>
          </a:xfrm>
        </p:spPr>
        <p:txBody>
          <a:bodyPr/>
          <a:lstStyle/>
          <a:p>
            <a:pPr algn="ctr" eaLnBrk="1" hangingPunct="1">
              <a:defRPr/>
            </a:pPr>
            <a:r>
              <a:rPr lang="en-US" sz="7200" dirty="0">
                <a:effectLst>
                  <a:outerShdw blurRad="38100" dist="38100" dir="2700000" algn="tl">
                    <a:srgbClr val="C0C0C0"/>
                  </a:outerShdw>
                </a:effectLst>
              </a:rPr>
              <a:t>Reunion Annual </a:t>
            </a:r>
            <a:br>
              <a:rPr lang="en-US" sz="7200" dirty="0">
                <a:effectLst>
                  <a:outerShdw blurRad="38100" dist="38100" dir="2700000" algn="tl">
                    <a:srgbClr val="C0C0C0"/>
                  </a:outerShdw>
                </a:effectLst>
              </a:rPr>
            </a:br>
            <a:r>
              <a:rPr lang="en-US" sz="7200" dirty="0">
                <a:effectLst>
                  <a:outerShdw blurRad="38100" dist="38100" dir="2700000" algn="tl">
                    <a:srgbClr val="C0C0C0"/>
                  </a:outerShdw>
                </a:effectLst>
              </a:rPr>
              <a:t>Title I </a:t>
            </a:r>
            <a:r>
              <a:rPr lang="en-US" sz="3200" dirty="0">
                <a:effectLst>
                  <a:outerShdw blurRad="38100" dist="38100" dir="2700000" algn="tl">
                    <a:srgbClr val="C0C0C0"/>
                  </a:outerShdw>
                </a:effectLst>
              </a:rPr>
              <a:t> </a:t>
            </a:r>
            <a:r>
              <a:rPr lang="en-US" sz="3200" dirty="0"/>
              <a:t> </a:t>
            </a:r>
          </a:p>
        </p:txBody>
      </p:sp>
      <p:pic>
        <p:nvPicPr>
          <p:cNvPr id="3075" name="Picture 15" descr="j0400832"/>
          <p:cNvPicPr>
            <a:picLocks noChangeAspect="1" noChangeArrowheads="1"/>
          </p:cNvPicPr>
          <p:nvPr/>
        </p:nvPicPr>
        <p:blipFill>
          <a:blip r:embed="rId3" cstate="print"/>
          <a:srcRect/>
          <a:stretch>
            <a:fillRect/>
          </a:stretch>
        </p:blipFill>
        <p:spPr bwMode="auto">
          <a:xfrm>
            <a:off x="6342063" y="319088"/>
            <a:ext cx="2801937" cy="1866900"/>
          </a:xfrm>
          <a:prstGeom prst="rect">
            <a:avLst/>
          </a:prstGeom>
          <a:noFill/>
          <a:ln w="9525">
            <a:noFill/>
            <a:miter lim="800000"/>
            <a:headEnd/>
            <a:tailEnd/>
          </a:ln>
        </p:spPr>
      </p:pic>
      <p:pic>
        <p:nvPicPr>
          <p:cNvPr id="3076" name="Picture 16" descr="j0400239"/>
          <p:cNvPicPr>
            <a:picLocks noChangeAspect="1" noChangeArrowheads="1"/>
          </p:cNvPicPr>
          <p:nvPr/>
        </p:nvPicPr>
        <p:blipFill>
          <a:blip r:embed="rId4" cstate="print"/>
          <a:srcRect/>
          <a:stretch>
            <a:fillRect/>
          </a:stretch>
        </p:blipFill>
        <p:spPr bwMode="auto">
          <a:xfrm>
            <a:off x="0" y="0"/>
            <a:ext cx="2195513" cy="1730375"/>
          </a:xfrm>
          <a:prstGeom prst="rect">
            <a:avLst/>
          </a:prstGeom>
          <a:noFill/>
          <a:ln w="9525">
            <a:noFill/>
            <a:miter lim="800000"/>
            <a:headEnd/>
            <a:tailEnd/>
          </a:ln>
        </p:spPr>
      </p:pic>
      <p:pic>
        <p:nvPicPr>
          <p:cNvPr id="3077" name="Picture 18" descr="j0386351"/>
          <p:cNvPicPr>
            <a:picLocks noChangeAspect="1" noChangeArrowheads="1"/>
          </p:cNvPicPr>
          <p:nvPr/>
        </p:nvPicPr>
        <p:blipFill>
          <a:blip r:embed="rId5" cstate="print"/>
          <a:srcRect/>
          <a:stretch>
            <a:fillRect/>
          </a:stretch>
        </p:blipFill>
        <p:spPr bwMode="auto">
          <a:xfrm>
            <a:off x="4137025" y="3175"/>
            <a:ext cx="2251075" cy="1500188"/>
          </a:xfrm>
          <a:prstGeom prst="rect">
            <a:avLst/>
          </a:prstGeom>
          <a:noFill/>
          <a:ln w="9525">
            <a:noFill/>
            <a:miter lim="800000"/>
            <a:headEnd/>
            <a:tailEnd/>
          </a:ln>
        </p:spPr>
      </p:pic>
      <p:pic>
        <p:nvPicPr>
          <p:cNvPr id="3078" name="Picture 20" descr="j0409613"/>
          <p:cNvPicPr>
            <a:picLocks noChangeAspect="1" noChangeArrowheads="1"/>
          </p:cNvPicPr>
          <p:nvPr/>
        </p:nvPicPr>
        <p:blipFill>
          <a:blip r:embed="rId6" cstate="print"/>
          <a:srcRect/>
          <a:stretch>
            <a:fillRect/>
          </a:stretch>
        </p:blipFill>
        <p:spPr bwMode="auto">
          <a:xfrm>
            <a:off x="2154238" y="660400"/>
            <a:ext cx="2108200" cy="1408113"/>
          </a:xfrm>
          <a:prstGeom prst="rect">
            <a:avLst/>
          </a:prstGeom>
          <a:noFill/>
          <a:ln w="9525">
            <a:noFill/>
            <a:miter lim="800000"/>
            <a:headEnd/>
            <a:tailEnd/>
          </a:ln>
        </p:spPr>
      </p:pic>
      <p:sp>
        <p:nvSpPr>
          <p:cNvPr id="7" name="Slide Number Placeholder 6"/>
          <p:cNvSpPr>
            <a:spLocks noGrp="1"/>
          </p:cNvSpPr>
          <p:nvPr>
            <p:ph type="sldNum" sz="quarter" idx="12"/>
          </p:nvPr>
        </p:nvSpPr>
        <p:spPr>
          <a:xfrm>
            <a:off x="6858000" y="6400800"/>
            <a:ext cx="1905000" cy="457200"/>
          </a:xfrm>
        </p:spPr>
        <p:txBody>
          <a:bodyPr/>
          <a:lstStyle/>
          <a:p>
            <a:pPr>
              <a:defRPr/>
            </a:pPr>
            <a:fld id="{6A4394B0-515A-4461-9134-9C46E6D65762}" type="slidenum">
              <a:rPr lang="en-US" smtClean="0"/>
              <a:pPr>
                <a:defRPr/>
              </a:pPr>
              <a:t>1</a:t>
            </a:fld>
            <a:endParaRPr lang="en-US" dirty="0"/>
          </a:p>
        </p:txBody>
      </p:sp>
      <p:sp>
        <p:nvSpPr>
          <p:cNvPr id="2" name="TextBox 1"/>
          <p:cNvSpPr txBox="1"/>
          <p:nvPr/>
        </p:nvSpPr>
        <p:spPr>
          <a:xfrm>
            <a:off x="52388" y="6132905"/>
            <a:ext cx="8420100" cy="313932"/>
          </a:xfrm>
          <a:prstGeom prst="rect">
            <a:avLst/>
          </a:prstGeom>
          <a:noFill/>
        </p:spPr>
        <p:txBody>
          <a:bodyPr wrap="square" rtlCol="0">
            <a:spAutoFit/>
          </a:bodyPr>
          <a:lstStyle/>
          <a:p>
            <a:r>
              <a:rPr lang="en-US" dirty="0">
                <a:solidFill>
                  <a:srgbClr val="FF0000"/>
                </a:solidFill>
              </a:rPr>
              <a:t>	</a:t>
            </a:r>
            <a:r>
              <a:rPr lang="en-US" b="1" dirty="0" smtClean="0"/>
              <a:t>Palm Bay Academy - </a:t>
            </a:r>
            <a:r>
              <a:rPr lang="en-US" b="1" dirty="0"/>
              <a:t>9</a:t>
            </a:r>
            <a:r>
              <a:rPr lang="en-US" b="1" dirty="0" smtClean="0"/>
              <a:t> de </a:t>
            </a:r>
            <a:r>
              <a:rPr lang="en-US" b="1" dirty="0" err="1" smtClean="0"/>
              <a:t>septiembre</a:t>
            </a:r>
            <a:r>
              <a:rPr lang="en-US" b="1" dirty="0" smtClean="0"/>
              <a:t>, 2022</a:t>
            </a:r>
            <a:endParaRPr lang="en-US" b="1" dirty="0"/>
          </a:p>
        </p:txBody>
      </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EC355F65-3290-4159-BDA6-D4680175CD5C}" type="slidenum">
              <a:rPr lang="en-US" smtClean="0"/>
              <a:pPr>
                <a:defRPr/>
              </a:pPr>
              <a:t>10</a:t>
            </a:fld>
            <a:endParaRPr lang="en-US" dirty="0"/>
          </a:p>
        </p:txBody>
      </p:sp>
      <p:sp>
        <p:nvSpPr>
          <p:cNvPr id="7" name="Title 6"/>
          <p:cNvSpPr>
            <a:spLocks noGrp="1"/>
          </p:cNvSpPr>
          <p:nvPr>
            <p:ph type="title"/>
          </p:nvPr>
        </p:nvSpPr>
        <p:spPr/>
        <p:txBody>
          <a:bodyPr/>
          <a:lstStyle/>
          <a:p>
            <a:r>
              <a:rPr lang="en-US" dirty="0" smtClean="0"/>
              <a:t>7 Habits of the Leader in Me…</a:t>
            </a:r>
            <a:endParaRPr lang="en-US" dirty="0"/>
          </a:p>
        </p:txBody>
      </p:sp>
      <p:pic>
        <p:nvPicPr>
          <p:cNvPr id="1026" name="Picture 2" descr="7 Habit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33600" y="928255"/>
            <a:ext cx="5943600" cy="594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1167937"/>
      </p:ext>
    </p:extLst>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err="1"/>
              <a:t>Normas</a:t>
            </a:r>
            <a:r>
              <a:rPr lang="en-US" sz="4400" dirty="0"/>
              <a:t> </a:t>
            </a:r>
            <a:r>
              <a:rPr lang="en-US" sz="4400" dirty="0" err="1"/>
              <a:t>educativas</a:t>
            </a:r>
            <a:endParaRPr lang="en-US" sz="4400" dirty="0"/>
          </a:p>
        </p:txBody>
      </p:sp>
      <p:sp>
        <p:nvSpPr>
          <p:cNvPr id="3" name="Content Placeholder 2"/>
          <p:cNvSpPr>
            <a:spLocks noGrp="1"/>
          </p:cNvSpPr>
          <p:nvPr>
            <p:ph idx="1"/>
          </p:nvPr>
        </p:nvSpPr>
        <p:spPr/>
        <p:txBody>
          <a:bodyPr/>
          <a:lstStyle/>
          <a:p>
            <a:pPr eaLnBrk="1" hangingPunct="1">
              <a:lnSpc>
                <a:spcPct val="90000"/>
              </a:lnSpc>
            </a:pPr>
            <a:r>
              <a:rPr lang="es-ES" dirty="0">
                <a:latin typeface="Arial Narrow" panose="020B0606020202030204" pitchFamily="34" charset="0"/>
              </a:rPr>
              <a:t>Los estándares de contenido académico de la Florida establecen altas expectativas para todos los estudiantes en las áreas de lectura, matemáticas, escritura y ciencias.</a:t>
            </a:r>
            <a:endParaRPr lang="es-ES" dirty="0"/>
          </a:p>
          <a:p>
            <a:pPr eaLnBrk="1" hangingPunct="1"/>
            <a:r>
              <a:rPr lang="es-ES" dirty="0">
                <a:latin typeface="Arial Narrow" panose="020B0606020202030204" pitchFamily="34" charset="0"/>
              </a:rPr>
              <a:t>Los Estándares de Florida para Artes del Lenguaje y Matemáticas identifican lo que su niño necesita saber y ser capaz de hacer. La información se puede encontrar en</a:t>
            </a:r>
            <a:r>
              <a:rPr lang="es-ES" altLang="en-US" dirty="0">
                <a:latin typeface="Arial Narrow" panose="020B0606020202030204" pitchFamily="34" charset="0"/>
              </a:rPr>
              <a:t>: </a:t>
            </a:r>
            <a:endParaRPr lang="es-ES" dirty="0"/>
          </a:p>
          <a:p>
            <a:pPr lvl="1" eaLnBrk="1" hangingPunct="1">
              <a:lnSpc>
                <a:spcPct val="90000"/>
              </a:lnSpc>
            </a:pPr>
            <a:r>
              <a:rPr lang="es-ES" altLang="en-US" sz="1800" dirty="0">
                <a:latin typeface="Arial Narrow" panose="020B0606020202030204" pitchFamily="34" charset="0"/>
              </a:rPr>
              <a:t>https://</a:t>
            </a:r>
            <a:r>
              <a:rPr lang="es-ES" altLang="en-US" sz="1800" dirty="0" smtClean="0">
                <a:latin typeface="Arial Narrow" panose="020B0606020202030204" pitchFamily="34" charset="0"/>
              </a:rPr>
              <a:t>www.cpalms.org</a:t>
            </a:r>
            <a:endParaRPr lang="es-ES" altLang="en-US" sz="1800" dirty="0">
              <a:latin typeface="Arial Narrow" panose="020B0606020202030204" pitchFamily="34" charset="0"/>
            </a:endParaRPr>
          </a:p>
          <a:p>
            <a:pPr lvl="1" eaLnBrk="1" hangingPunct="1">
              <a:lnSpc>
                <a:spcPct val="90000"/>
              </a:lnSpc>
            </a:pPr>
            <a:endParaRPr lang="en-US" dirty="0"/>
          </a:p>
        </p:txBody>
      </p:sp>
      <p:sp>
        <p:nvSpPr>
          <p:cNvPr id="4" name="Slide Number Placeholder 3"/>
          <p:cNvSpPr>
            <a:spLocks noGrp="1"/>
          </p:cNvSpPr>
          <p:nvPr>
            <p:ph type="sldNum" sz="quarter" idx="12"/>
          </p:nvPr>
        </p:nvSpPr>
        <p:spPr/>
        <p:txBody>
          <a:bodyPr/>
          <a:lstStyle/>
          <a:p>
            <a:pPr>
              <a:defRPr/>
            </a:pPr>
            <a:fld id="{EC355F65-3290-4159-BDA6-D4680175CD5C}" type="slidenum">
              <a:rPr lang="en-US" smtClean="0"/>
              <a:pPr>
                <a:defRPr/>
              </a:pPr>
              <a:t>11</a:t>
            </a:fld>
            <a:endParaRPr lang="en-US" dirty="0"/>
          </a:p>
        </p:txBody>
      </p:sp>
    </p:spTree>
    <p:extLst>
      <p:ext uri="{BB962C8B-B14F-4D97-AF65-F5344CB8AC3E}">
        <p14:creationId xmlns:p14="http://schemas.microsoft.com/office/powerpoint/2010/main" val="122514684"/>
      </p:ext>
    </p:extLst>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err="1"/>
              <a:t>Pruebas</a:t>
            </a:r>
            <a:r>
              <a:rPr lang="en-US" sz="4800" dirty="0"/>
              <a:t>/ </a:t>
            </a:r>
            <a:r>
              <a:rPr lang="en-US" sz="4800" dirty="0" err="1"/>
              <a:t>Examenes</a:t>
            </a:r>
            <a:endParaRPr lang="en-US" sz="4800" dirty="0"/>
          </a:p>
        </p:txBody>
      </p:sp>
      <p:sp>
        <p:nvSpPr>
          <p:cNvPr id="3" name="Content Placeholder 2"/>
          <p:cNvSpPr>
            <a:spLocks noGrp="1"/>
          </p:cNvSpPr>
          <p:nvPr>
            <p:ph idx="1"/>
          </p:nvPr>
        </p:nvSpPr>
        <p:spPr/>
        <p:txBody>
          <a:bodyPr/>
          <a:lstStyle/>
          <a:p>
            <a:r>
              <a:rPr lang="es-ES" sz="1600" dirty="0">
                <a:ea typeface="Tahoma"/>
                <a:cs typeface="Tahoma"/>
              </a:rPr>
              <a:t>A los padres se les debe proporcionar información sobre el nivel de logro de su hijo en cada evaluación académica estatal requerida por la ley</a:t>
            </a:r>
            <a:r>
              <a:rPr lang="es-ES" sz="1600" dirty="0" smtClean="0">
                <a:ea typeface="Tahoma"/>
                <a:cs typeface="Tahoma"/>
              </a:rPr>
              <a:t>.</a:t>
            </a:r>
            <a:endParaRPr lang="es-ES" sz="1600" dirty="0"/>
          </a:p>
          <a:p>
            <a:r>
              <a:rPr lang="es-ES" sz="1600" dirty="0">
                <a:ea typeface="Tahoma"/>
                <a:cs typeface="Tahoma"/>
              </a:rPr>
              <a:t>En la medida de lo posible, la información de la prueba debe traducirse a un idioma que los padres puedan entender.</a:t>
            </a:r>
          </a:p>
          <a:p>
            <a:r>
              <a:rPr lang="es-ES" sz="1600" dirty="0">
                <a:ea typeface="Tahoma"/>
                <a:cs typeface="Tahoma"/>
              </a:rPr>
              <a:t>Los estudiantes de 3º a 8º grado toman la Evaluación de Estándares de Florida (FSA) cada primavera. Los puntajes varían de 1 a 5, y 3 se considera aprobado. Los estudiantes de 5º y 8º grado también toman Evaluaciones Estatales de Ciencias. </a:t>
            </a:r>
          </a:p>
          <a:p>
            <a:r>
              <a:rPr lang="es-ES" sz="1600" dirty="0">
                <a:ea typeface="Tahoma"/>
                <a:cs typeface="Tahoma"/>
              </a:rPr>
              <a:t>Los estudiantes son evaluados periódicamente durante todo el año con evaluaciones en todo el distrito para asegurarse de que cumplen con los puntos de referencia de todo el distrito.</a:t>
            </a:r>
          </a:p>
          <a:p>
            <a:r>
              <a:rPr lang="es-ES" sz="1600" dirty="0">
                <a:ea typeface="Tahoma"/>
                <a:cs typeface="Tahoma"/>
              </a:rPr>
              <a:t>Asista a nuestra próxima Jornada de Puertas Abiertas (</a:t>
            </a:r>
            <a:r>
              <a:rPr lang="es-ES" sz="1600" dirty="0" smtClean="0">
                <a:ea typeface="Tahoma"/>
                <a:cs typeface="Tahoma"/>
              </a:rPr>
              <a:t>14 </a:t>
            </a:r>
            <a:r>
              <a:rPr lang="es-ES" sz="1600" dirty="0">
                <a:ea typeface="Tahoma"/>
                <a:cs typeface="Tahoma"/>
              </a:rPr>
              <a:t>de </a:t>
            </a:r>
            <a:r>
              <a:rPr lang="es-ES" sz="1600" dirty="0" smtClean="0">
                <a:ea typeface="Tahoma"/>
                <a:cs typeface="Tahoma"/>
              </a:rPr>
              <a:t>septiembre, 5:30-7:00 PM) </a:t>
            </a:r>
            <a:r>
              <a:rPr lang="es-ES" sz="1600" dirty="0">
                <a:ea typeface="Tahoma"/>
                <a:cs typeface="Tahoma"/>
              </a:rPr>
              <a:t>para obtener más información sobre el plan de estudios y las expectativas estándar específicas de su nivel de grado.</a:t>
            </a:r>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EC355F65-3290-4159-BDA6-D4680175CD5C}" type="slidenum">
              <a:rPr lang="en-US" smtClean="0"/>
              <a:pPr>
                <a:defRPr/>
              </a:pPr>
              <a:t>12</a:t>
            </a:fld>
            <a:endParaRPr lang="en-US" dirty="0"/>
          </a:p>
        </p:txBody>
      </p:sp>
    </p:spTree>
    <p:extLst>
      <p:ext uri="{BB962C8B-B14F-4D97-AF65-F5344CB8AC3E}">
        <p14:creationId xmlns:p14="http://schemas.microsoft.com/office/powerpoint/2010/main" val="2562265098"/>
      </p:ext>
    </p:extLst>
  </p:cSld>
  <p:clrMapOvr>
    <a:masterClrMapping/>
  </p:clrMapOvr>
  <p:transition>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066800" y="428624"/>
            <a:ext cx="8067675" cy="1704975"/>
          </a:xfrm>
        </p:spPr>
        <p:txBody>
          <a:bodyPr/>
          <a:lstStyle/>
          <a:p>
            <a:pPr algn="ctr" eaLnBrk="1" hangingPunct="1"/>
            <a:r>
              <a:rPr lang="en-US" sz="4800" dirty="0"/>
              <a:t>Plan de </a:t>
            </a:r>
            <a:r>
              <a:rPr lang="en-US" sz="4800" dirty="0" err="1"/>
              <a:t>Participacion</a:t>
            </a:r>
            <a:r>
              <a:rPr lang="en-US" sz="4800" dirty="0"/>
              <a:t> de padres y familia (PFEP)</a:t>
            </a:r>
          </a:p>
        </p:txBody>
      </p:sp>
      <p:sp>
        <p:nvSpPr>
          <p:cNvPr id="9219" name="Text Box 3"/>
          <p:cNvSpPr txBox="1">
            <a:spLocks noChangeArrowheads="1"/>
          </p:cNvSpPr>
          <p:nvPr/>
        </p:nvSpPr>
        <p:spPr bwMode="auto">
          <a:xfrm>
            <a:off x="1601787" y="3017913"/>
            <a:ext cx="7329487" cy="3711785"/>
          </a:xfrm>
          <a:prstGeom prst="rect">
            <a:avLst/>
          </a:prstGeom>
          <a:noFill/>
          <a:ln w="28575" algn="ctr">
            <a:noFill/>
            <a:miter lim="800000"/>
            <a:headEnd/>
            <a:tailEnd/>
          </a:ln>
        </p:spPr>
        <p:txBody>
          <a:bodyPr>
            <a:spAutoFit/>
          </a:bodyPr>
          <a:lstStyle/>
          <a:p>
            <a:pPr marL="457200" indent="-457200">
              <a:buFont typeface="Wingdings" pitchFamily="2" charset="2"/>
              <a:buChar char="§"/>
            </a:pPr>
            <a:r>
              <a:rPr lang="es-ES" sz="2800" dirty="0">
                <a:latin typeface="Arial Narrow" panose="020B0606020202030204" pitchFamily="34" charset="0"/>
              </a:rPr>
              <a:t>Cada escuela de Título I debe desarrollar, acordar y distribuir conjuntamente a los padres un </a:t>
            </a:r>
            <a:r>
              <a:rPr lang="es-ES" sz="2800" b="1" dirty="0">
                <a:latin typeface="Arial Narrow" panose="020B0606020202030204" pitchFamily="34" charset="0"/>
              </a:rPr>
              <a:t>Plan de Participación de padres y familias (PFEP) escrito</a:t>
            </a:r>
            <a:r>
              <a:rPr lang="es-ES" sz="2800" dirty="0">
                <a:latin typeface="Arial Narrow" panose="020B0606020202030204" pitchFamily="34" charset="0"/>
              </a:rPr>
              <a:t>.</a:t>
            </a:r>
            <a:endParaRPr lang="es-ES" sz="2800" dirty="0"/>
          </a:p>
          <a:p>
            <a:pPr>
              <a:buFont typeface="Wingdings" pitchFamily="2" charset="2"/>
              <a:buChar char="§"/>
            </a:pPr>
            <a:endParaRPr lang="es-ES" sz="2800" dirty="0"/>
          </a:p>
          <a:p>
            <a:pPr marL="457200" indent="-457200">
              <a:buFont typeface="Wingdings" pitchFamily="2" charset="2"/>
              <a:buChar char="§"/>
            </a:pPr>
            <a:r>
              <a:rPr lang="es-ES" sz="2800" dirty="0">
                <a:latin typeface="Arial Narrow" panose="020B0606020202030204" pitchFamily="34" charset="0"/>
              </a:rPr>
              <a:t>El Plan de Participación de Padres y Familias (PFEP) describe cómo la escuela llevará a cabo los requisitos de participación de los padres, incluyendo el desarrollo de un </a:t>
            </a:r>
            <a:r>
              <a:rPr lang="es-ES" sz="2800" b="1" dirty="0">
                <a:latin typeface="Arial Narrow" panose="020B0606020202030204" pitchFamily="34" charset="0"/>
              </a:rPr>
              <a:t>Pacto entre la Escuela y los Padres.</a:t>
            </a:r>
            <a:endParaRPr lang="es-ES" sz="2800" b="1" dirty="0"/>
          </a:p>
        </p:txBody>
      </p:sp>
      <p:sp>
        <p:nvSpPr>
          <p:cNvPr id="82954" name="Text Box 10"/>
          <p:cNvSpPr txBox="1">
            <a:spLocks noChangeArrowheads="1"/>
          </p:cNvSpPr>
          <p:nvPr/>
        </p:nvSpPr>
        <p:spPr bwMode="auto">
          <a:xfrm>
            <a:off x="1398588" y="6172200"/>
            <a:ext cx="7353300" cy="287338"/>
          </a:xfrm>
          <a:prstGeom prst="rect">
            <a:avLst/>
          </a:prstGeom>
          <a:noFill/>
          <a:ln w="28575" algn="ctr">
            <a:noFill/>
            <a:miter lim="800000"/>
            <a:headEnd/>
            <a:tailEnd/>
          </a:ln>
          <a:effectLst/>
        </p:spPr>
        <p:txBody>
          <a:bodyPr>
            <a:spAutoFit/>
          </a:bodyPr>
          <a:lstStyle/>
          <a:p>
            <a:pPr algn="ctr">
              <a:buFont typeface="Wingdings" pitchFamily="2" charset="2"/>
              <a:buNone/>
              <a:defRPr/>
            </a:pPr>
            <a:endParaRPr lang="en-US" sz="1600" dirty="0">
              <a:effectLst>
                <a:outerShdw blurRad="38100" dist="38100" dir="2700000" algn="tl">
                  <a:srgbClr val="C0C0C0"/>
                </a:outerShdw>
              </a:effectLst>
              <a:latin typeface="Tahoma" pitchFamily="34" charset="0"/>
            </a:endParaRPr>
          </a:p>
        </p:txBody>
      </p:sp>
      <p:sp>
        <p:nvSpPr>
          <p:cNvPr id="5" name="Slide Number Placeholder 4"/>
          <p:cNvSpPr>
            <a:spLocks noGrp="1"/>
          </p:cNvSpPr>
          <p:nvPr>
            <p:ph type="sldNum" sz="quarter" idx="12"/>
          </p:nvPr>
        </p:nvSpPr>
        <p:spPr/>
        <p:txBody>
          <a:bodyPr/>
          <a:lstStyle/>
          <a:p>
            <a:pPr>
              <a:defRPr/>
            </a:pPr>
            <a:fld id="{EC355F65-3290-4159-BDA6-D4680175CD5C}" type="slidenum">
              <a:rPr lang="en-US" smtClean="0"/>
              <a:pPr>
                <a:defRPr/>
              </a:pPr>
              <a:t>13</a:t>
            </a:fld>
            <a:endParaRPr lang="en-US" dirty="0"/>
          </a:p>
        </p:txBody>
      </p:sp>
    </p:spTree>
  </p:cSld>
  <p:clrMapOvr>
    <a:masterClrMapping/>
  </p:clrMapOvr>
  <p:transition>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219200" y="228600"/>
            <a:ext cx="7915274" cy="1447800"/>
          </a:xfrm>
        </p:spPr>
        <p:txBody>
          <a:bodyPr/>
          <a:lstStyle/>
          <a:p>
            <a:pPr algn="ctr" eaLnBrk="1" hangingPunct="1"/>
            <a:r>
              <a:rPr lang="en-US" sz="4400" dirty="0"/>
              <a:t>Plan de </a:t>
            </a:r>
            <a:r>
              <a:rPr lang="en-US" sz="4400" dirty="0" err="1"/>
              <a:t>Participacion</a:t>
            </a:r>
            <a:r>
              <a:rPr lang="en-US" sz="4400" dirty="0"/>
              <a:t> de Padres y Familias (PFEP)</a:t>
            </a:r>
          </a:p>
        </p:txBody>
      </p:sp>
      <p:sp>
        <p:nvSpPr>
          <p:cNvPr id="107527" name="Text Box 7"/>
          <p:cNvSpPr txBox="1">
            <a:spLocks noChangeArrowheads="1"/>
          </p:cNvSpPr>
          <p:nvPr/>
        </p:nvSpPr>
        <p:spPr bwMode="auto">
          <a:xfrm>
            <a:off x="1635125" y="1820355"/>
            <a:ext cx="7127875" cy="3941592"/>
          </a:xfrm>
          <a:prstGeom prst="rect">
            <a:avLst/>
          </a:prstGeom>
          <a:noFill/>
          <a:ln w="28575" algn="ctr">
            <a:noFill/>
            <a:miter lim="800000"/>
            <a:headEnd/>
            <a:tailEnd/>
          </a:ln>
          <a:effectLst/>
        </p:spPr>
        <p:txBody>
          <a:bodyPr wrap="square">
            <a:spAutoFit/>
          </a:bodyPr>
          <a:lstStyle/>
          <a:p>
            <a:pPr marL="225425" indent="-225425">
              <a:defRPr/>
            </a:pPr>
            <a:r>
              <a:rPr lang="es-ES" sz="2600" dirty="0">
                <a:latin typeface="Arial Narrow" panose="020B0606020202030204" pitchFamily="34" charset="0"/>
              </a:rPr>
              <a:t>Las escuelas Título I deben:</a:t>
            </a:r>
          </a:p>
          <a:p>
            <a:pPr marL="457200" indent="-457200">
              <a:spcBef>
                <a:spcPts val="1556"/>
              </a:spcBef>
              <a:buChar char="•"/>
              <a:defRPr/>
            </a:pPr>
            <a:r>
              <a:rPr lang="es-ES" sz="2000" b="1" dirty="0">
                <a:latin typeface="Arial Narrow" panose="020B0606020202030204" pitchFamily="34" charset="0"/>
              </a:rPr>
              <a:t>Proporcionar</a:t>
            </a:r>
            <a:r>
              <a:rPr lang="es-ES" sz="2000" dirty="0">
                <a:latin typeface="Arial Narrow" panose="020B0606020202030204" pitchFamily="34" charset="0"/>
              </a:rPr>
              <a:t> información oportuna sobre los programas del Título I a los padres;</a:t>
            </a:r>
            <a:endParaRPr lang="es-ES" sz="2000" dirty="0">
              <a:latin typeface="Arial"/>
              <a:cs typeface="Arial"/>
            </a:endParaRPr>
          </a:p>
          <a:p>
            <a:pPr marL="457200" indent="-457200">
              <a:spcBef>
                <a:spcPts val="1556"/>
              </a:spcBef>
              <a:buChar char="•"/>
              <a:defRPr/>
            </a:pPr>
            <a:r>
              <a:rPr lang="es-ES" sz="2000" b="1" dirty="0">
                <a:latin typeface="Arial Narrow" panose="020B0606020202030204" pitchFamily="34" charset="0"/>
              </a:rPr>
              <a:t>Explicar</a:t>
            </a:r>
            <a:r>
              <a:rPr lang="es-ES" sz="2000" dirty="0">
                <a:latin typeface="Arial Narrow" panose="020B0606020202030204" pitchFamily="34" charset="0"/>
              </a:rPr>
              <a:t> el plan de estudios, las evaluaciones y las normas mínimas que los estudiantes deben cumplir; </a:t>
            </a:r>
          </a:p>
          <a:p>
            <a:pPr marL="457200" lvl="0" indent="-457200">
              <a:spcBef>
                <a:spcPts val="1556"/>
              </a:spcBef>
              <a:buFontTx/>
              <a:buChar char="•"/>
              <a:defRPr/>
            </a:pPr>
            <a:r>
              <a:rPr lang="es-ES" altLang="en-US" sz="2000" b="1" dirty="0" smtClean="0">
                <a:solidFill>
                  <a:srgbClr val="202124"/>
                </a:solidFill>
                <a:latin typeface="Arial Narrow" panose="020B0606020202030204" pitchFamily="34" charset="0"/>
              </a:rPr>
              <a:t>Involucrar </a:t>
            </a:r>
            <a:r>
              <a:rPr lang="es-ES" altLang="en-US" sz="2000" dirty="0">
                <a:solidFill>
                  <a:srgbClr val="202124"/>
                </a:solidFill>
                <a:latin typeface="Arial Narrow" panose="020B0606020202030204" pitchFamily="34" charset="0"/>
              </a:rPr>
              <a:t>a los </a:t>
            </a:r>
            <a:r>
              <a:rPr lang="es-ES" altLang="en-US" sz="2000" dirty="0" err="1">
                <a:solidFill>
                  <a:srgbClr val="202124"/>
                </a:solidFill>
                <a:latin typeface="Arial Narrow" panose="020B0606020202030204" pitchFamily="34" charset="0"/>
              </a:rPr>
              <a:t>pades</a:t>
            </a:r>
            <a:r>
              <a:rPr lang="es-ES" altLang="en-US" sz="2000" dirty="0">
                <a:solidFill>
                  <a:srgbClr val="202124"/>
                </a:solidFill>
                <a:latin typeface="Arial Narrow" panose="020B0606020202030204" pitchFamily="34" charset="0"/>
              </a:rPr>
              <a:t> en la toma de decisiones sobre cómo se deben gastar los fondos del Título I reservados para la participación de los padres proporcionar documentos para demostrar que las familias recibieron información traducida en su idioma nativo, cuando sea razonable mostrar evidencia de comunicación continua entre la escuela, las familias, los estudiantes y la comunidad</a:t>
            </a:r>
            <a:r>
              <a:rPr lang="es-ES" altLang="en-US" sz="2000" dirty="0">
                <a:latin typeface="Arial Narrow" panose="020B0606020202030204" pitchFamily="34" charset="0"/>
              </a:rPr>
              <a:t> </a:t>
            </a:r>
            <a:endParaRPr lang="es-ES" sz="2000" dirty="0">
              <a:latin typeface="Arial"/>
              <a:cs typeface="Arial"/>
            </a:endParaRPr>
          </a:p>
          <a:p>
            <a:pPr marL="457200" indent="-457200">
              <a:spcBef>
                <a:spcPts val="1556"/>
              </a:spcBef>
              <a:buChar char="•"/>
              <a:defRPr/>
            </a:pPr>
            <a:r>
              <a:rPr lang="es-ES" sz="2000" b="1" dirty="0">
                <a:latin typeface="Arial Narrow" panose="020B0606020202030204" pitchFamily="34" charset="0"/>
              </a:rPr>
              <a:t>Ofrecer </a:t>
            </a:r>
            <a:r>
              <a:rPr lang="es-ES" sz="2000" dirty="0">
                <a:latin typeface="Arial Narrow" panose="020B0606020202030204" pitchFamily="34" charset="0"/>
              </a:rPr>
              <a:t>un número flexible de fechas y horarios de reuniones</a:t>
            </a:r>
            <a:r>
              <a:rPr lang="es-ES" sz="2000" dirty="0">
                <a:latin typeface="Arial Narrow"/>
                <a:cs typeface="Arial"/>
              </a:rPr>
              <a:t>.</a:t>
            </a:r>
            <a:endParaRPr lang="es-ES" sz="2000" dirty="0">
              <a:cs typeface="Arial"/>
            </a:endParaRPr>
          </a:p>
        </p:txBody>
      </p:sp>
      <p:sp>
        <p:nvSpPr>
          <p:cNvPr id="4" name="Slide Number Placeholder 3"/>
          <p:cNvSpPr>
            <a:spLocks noGrp="1"/>
          </p:cNvSpPr>
          <p:nvPr>
            <p:ph type="sldNum" sz="quarter" idx="12"/>
          </p:nvPr>
        </p:nvSpPr>
        <p:spPr/>
        <p:txBody>
          <a:bodyPr/>
          <a:lstStyle/>
          <a:p>
            <a:pPr>
              <a:defRPr/>
            </a:pPr>
            <a:fld id="{EC355F65-3290-4159-BDA6-D4680175CD5C}" type="slidenum">
              <a:rPr lang="en-US" smtClean="0"/>
              <a:pPr>
                <a:defRPr/>
              </a:pPr>
              <a:t>14</a:t>
            </a:fld>
            <a:endParaRPr lang="en-US" dirty="0"/>
          </a:p>
        </p:txBody>
      </p:sp>
      <p:sp>
        <p:nvSpPr>
          <p:cNvPr id="3" name="Rectangle 2"/>
          <p:cNvSpPr>
            <a:spLocks noChangeArrowheads="1"/>
          </p:cNvSpPr>
          <p:nvPr/>
        </p:nvSpPr>
        <p:spPr bwMode="auto">
          <a:xfrm>
            <a:off x="0" y="107728"/>
            <a:ext cx="65" cy="24174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ransition>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093788" y="914400"/>
            <a:ext cx="8050212" cy="838200"/>
          </a:xfrm>
        </p:spPr>
        <p:txBody>
          <a:bodyPr/>
          <a:lstStyle/>
          <a:p>
            <a:pPr algn="ctr" eaLnBrk="1" hangingPunct="1"/>
            <a:r>
              <a:rPr lang="en-US" sz="4800" dirty="0"/>
              <a:t>Plan de </a:t>
            </a:r>
            <a:r>
              <a:rPr lang="en-US" sz="4800" dirty="0" err="1"/>
              <a:t>Participacion</a:t>
            </a:r>
            <a:r>
              <a:rPr lang="en-US" sz="4800" dirty="0"/>
              <a:t> de Padres y </a:t>
            </a:r>
            <a:r>
              <a:rPr lang="en-US" sz="4800" dirty="0" err="1" smtClean="0"/>
              <a:t>Familias</a:t>
            </a:r>
            <a:r>
              <a:rPr lang="en-US" sz="4800" dirty="0" smtClean="0"/>
              <a:t> (</a:t>
            </a:r>
            <a:r>
              <a:rPr lang="en-US" sz="4800" dirty="0"/>
              <a:t>PFEP)</a:t>
            </a:r>
            <a:endParaRPr lang="en-US" sz="4800" b="0" dirty="0"/>
          </a:p>
        </p:txBody>
      </p:sp>
      <p:sp>
        <p:nvSpPr>
          <p:cNvPr id="12291" name="Text Box 3"/>
          <p:cNvSpPr txBox="1">
            <a:spLocks noChangeArrowheads="1"/>
          </p:cNvSpPr>
          <p:nvPr/>
        </p:nvSpPr>
        <p:spPr bwMode="auto">
          <a:xfrm>
            <a:off x="1729970" y="2667000"/>
            <a:ext cx="7013575" cy="3463512"/>
          </a:xfrm>
          <a:prstGeom prst="rect">
            <a:avLst/>
          </a:prstGeom>
          <a:noFill/>
          <a:ln w="28575" algn="ctr">
            <a:noFill/>
            <a:miter lim="800000"/>
            <a:headEnd/>
            <a:tailEnd/>
          </a:ln>
        </p:spPr>
        <p:txBody>
          <a:bodyPr>
            <a:spAutoFit/>
          </a:bodyPr>
          <a:lstStyle/>
          <a:p>
            <a:pPr marL="225425" indent="-225425"/>
            <a:r>
              <a:rPr lang="en-US" sz="2600" b="1" dirty="0">
                <a:latin typeface="Arial Narrow" panose="020B0606020202030204" pitchFamily="34" charset="0"/>
              </a:rPr>
              <a:t>Las </a:t>
            </a:r>
            <a:r>
              <a:rPr lang="en-US" sz="2600" b="1" dirty="0" err="1">
                <a:latin typeface="Arial Narrow" panose="020B0606020202030204" pitchFamily="34" charset="0"/>
              </a:rPr>
              <a:t>escuelas</a:t>
            </a:r>
            <a:r>
              <a:rPr lang="en-US" sz="2600" b="1" dirty="0">
                <a:latin typeface="Arial Narrow" panose="020B0606020202030204" pitchFamily="34" charset="0"/>
              </a:rPr>
              <a:t> Title I </a:t>
            </a:r>
            <a:r>
              <a:rPr lang="en-US" sz="2600" b="1" dirty="0" err="1">
                <a:latin typeface="Arial Narrow" panose="020B0606020202030204" pitchFamily="34" charset="0"/>
              </a:rPr>
              <a:t>deben</a:t>
            </a:r>
            <a:r>
              <a:rPr lang="en-US" sz="2600" b="1" dirty="0">
                <a:latin typeface="Arial Narrow" panose="020B0606020202030204" pitchFamily="34" charset="0"/>
              </a:rPr>
              <a:t>:</a:t>
            </a:r>
          </a:p>
          <a:p>
            <a:pPr marL="280988" indent="-280988">
              <a:spcBef>
                <a:spcPts val="1556"/>
              </a:spcBef>
              <a:buFont typeface="Wingdings" pitchFamily="2" charset="2"/>
              <a:buChar char="§"/>
            </a:pPr>
            <a:r>
              <a:rPr lang="es-ES" sz="2600" dirty="0">
                <a:latin typeface="Arial Narrow" panose="020B0606020202030204" pitchFamily="34" charset="0"/>
              </a:rPr>
              <a:t>Proporcionar información sobre cómo funciona la escuela con la comunidad, los voluntarios y las asociaciones comerciales para aumentar el </a:t>
            </a:r>
            <a:r>
              <a:rPr lang="es-ES" sz="2600" b="1" u="sng" dirty="0">
                <a:latin typeface="Arial Narrow" panose="020B0606020202030204" pitchFamily="34" charset="0"/>
              </a:rPr>
              <a:t>rendimiento de los estudiantes</a:t>
            </a:r>
            <a:r>
              <a:rPr lang="es-ES" sz="2600" dirty="0" smtClean="0">
                <a:latin typeface="Arial Narrow" panose="020B0606020202030204" pitchFamily="34" charset="0"/>
              </a:rPr>
              <a:t>.</a:t>
            </a:r>
          </a:p>
          <a:p>
            <a:pPr marL="280988" indent="-280988">
              <a:spcBef>
                <a:spcPts val="1556"/>
              </a:spcBef>
              <a:buFont typeface="Wingdings" pitchFamily="2" charset="2"/>
              <a:buChar char="§"/>
            </a:pPr>
            <a:endParaRPr lang="en-US" sz="2600" dirty="0">
              <a:latin typeface="Arial Narrow" panose="020B0606020202030204" pitchFamily="34" charset="0"/>
            </a:endParaRPr>
          </a:p>
          <a:p>
            <a:pPr marL="457200" indent="-457200">
              <a:buFont typeface="Arial" panose="020B0604020202020204" pitchFamily="34" charset="0"/>
              <a:buChar char="•"/>
            </a:pPr>
            <a:r>
              <a:rPr lang="es-ES" sz="2600" dirty="0">
                <a:latin typeface="Arial Narrow" panose="020B0606020202030204" pitchFamily="34" charset="0"/>
              </a:rPr>
              <a:t>Brindar capacitación al personal y a los padres diseñada para aumentar el rendimiento estudiantil y </a:t>
            </a:r>
            <a:r>
              <a:rPr lang="es-ES" sz="2600" b="1" u="sng" dirty="0">
                <a:latin typeface="Arial Narrow" panose="020B0606020202030204" pitchFamily="34" charset="0"/>
              </a:rPr>
              <a:t>apoyar la participación familiar</a:t>
            </a:r>
            <a:endParaRPr lang="en-US" sz="2600" b="1" u="sng" dirty="0">
              <a:latin typeface="Arial Narrow" panose="020B0606020202030204" pitchFamily="34" charset="0"/>
            </a:endParaRPr>
          </a:p>
        </p:txBody>
      </p:sp>
      <p:sp>
        <p:nvSpPr>
          <p:cNvPr id="5" name="Slide Number Placeholder 4"/>
          <p:cNvSpPr>
            <a:spLocks noGrp="1"/>
          </p:cNvSpPr>
          <p:nvPr>
            <p:ph type="sldNum" sz="quarter" idx="12"/>
          </p:nvPr>
        </p:nvSpPr>
        <p:spPr/>
        <p:txBody>
          <a:bodyPr/>
          <a:lstStyle/>
          <a:p>
            <a:pPr>
              <a:defRPr/>
            </a:pPr>
            <a:fld id="{EC355F65-3290-4159-BDA6-D4680175CD5C}" type="slidenum">
              <a:rPr lang="en-US" smtClean="0"/>
              <a:pPr>
                <a:defRPr/>
              </a:pPr>
              <a:t>15</a:t>
            </a:fld>
            <a:endParaRPr lang="en-US" dirty="0"/>
          </a:p>
        </p:txBody>
      </p:sp>
    </p:spTree>
  </p:cSld>
  <p:clrMapOvr>
    <a:masterClrMapping/>
  </p:clrMapOvr>
  <p:transition>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title"/>
          </p:nvPr>
        </p:nvSpPr>
        <p:spPr>
          <a:xfrm>
            <a:off x="1295400" y="228600"/>
            <a:ext cx="7451387" cy="1371600"/>
          </a:xfrm>
          <a:noFill/>
        </p:spPr>
        <p:txBody>
          <a:bodyPr/>
          <a:lstStyle/>
          <a:p>
            <a:pPr algn="ctr" eaLnBrk="1" hangingPunct="1"/>
            <a:r>
              <a:rPr lang="en-US" sz="3600" dirty="0" smtClean="0">
                <a:ea typeface="Tahoma"/>
                <a:cs typeface="Tahoma"/>
              </a:rPr>
              <a:t>Plan </a:t>
            </a:r>
            <a:r>
              <a:rPr lang="en-US" sz="3600" dirty="0">
                <a:ea typeface="Tahoma"/>
                <a:cs typeface="Tahoma"/>
              </a:rPr>
              <a:t>de </a:t>
            </a:r>
            <a:r>
              <a:rPr lang="en-US" sz="3600" dirty="0" err="1">
                <a:ea typeface="Tahoma"/>
                <a:cs typeface="Tahoma"/>
              </a:rPr>
              <a:t>Participacion</a:t>
            </a:r>
            <a:r>
              <a:rPr lang="en-US" sz="3600" dirty="0">
                <a:ea typeface="Tahoma"/>
                <a:cs typeface="Tahoma"/>
              </a:rPr>
              <a:t> de Padres</a:t>
            </a:r>
            <a:r>
              <a:rPr lang="en-US" sz="3600" dirty="0">
                <a:solidFill>
                  <a:schemeClr val="tx1"/>
                </a:solidFill>
                <a:latin typeface="+mj-ea"/>
                <a:cs typeface="+mj-ea"/>
              </a:rPr>
              <a:t/>
            </a:r>
            <a:br>
              <a:rPr lang="en-US" sz="3600" dirty="0">
                <a:solidFill>
                  <a:schemeClr val="tx1"/>
                </a:solidFill>
                <a:latin typeface="+mj-ea"/>
                <a:cs typeface="+mj-ea"/>
              </a:rPr>
            </a:br>
            <a:r>
              <a:rPr lang="en-US" sz="3600" dirty="0">
                <a:ea typeface="Tahoma"/>
                <a:cs typeface="Tahoma"/>
              </a:rPr>
              <a:t>y Familias (PFEP)</a:t>
            </a:r>
            <a:endParaRPr lang="en-US" sz="3600" dirty="0"/>
          </a:p>
        </p:txBody>
      </p:sp>
      <p:sp>
        <p:nvSpPr>
          <p:cNvPr id="13315" name="Text Box 5"/>
          <p:cNvSpPr>
            <a:spLocks noGrp="1" noChangeArrowheads="1"/>
          </p:cNvSpPr>
          <p:nvPr>
            <p:ph type="body" idx="1"/>
          </p:nvPr>
        </p:nvSpPr>
        <p:spPr>
          <a:xfrm>
            <a:off x="1524000" y="1600200"/>
            <a:ext cx="7010400" cy="5486400"/>
          </a:xfrm>
          <a:noFill/>
        </p:spPr>
        <p:txBody>
          <a:bodyPr/>
          <a:lstStyle/>
          <a:p>
            <a:pPr marL="0" indent="0" eaLnBrk="1" hangingPunct="1">
              <a:lnSpc>
                <a:spcPct val="80000"/>
              </a:lnSpc>
              <a:spcBef>
                <a:spcPct val="20000"/>
              </a:spcBef>
              <a:buNone/>
            </a:pPr>
            <a:r>
              <a:rPr lang="es-ES" dirty="0">
                <a:latin typeface="Arial Narrow" panose="020B0606020202030204" pitchFamily="34" charset="0"/>
              </a:rPr>
              <a:t>Las escuelas Título I deben:</a:t>
            </a:r>
            <a:endParaRPr lang="es-ES" dirty="0">
              <a:ea typeface="Tahoma"/>
              <a:cs typeface="Tahoma"/>
            </a:endParaRPr>
          </a:p>
          <a:p>
            <a:pPr eaLnBrk="1" hangingPunct="1">
              <a:spcBef>
                <a:spcPts val="1556"/>
              </a:spcBef>
            </a:pPr>
            <a:r>
              <a:rPr lang="es-ES" dirty="0">
                <a:latin typeface="Arial Narrow" panose="020B0606020202030204" pitchFamily="34" charset="0"/>
              </a:rPr>
              <a:t>Realizar conjuntamente una evaluación anual del contenido y la efectividad del Plan de Participación de Padres y Familias de la escuela (PFEP);</a:t>
            </a:r>
            <a:endParaRPr lang="es-ES" dirty="0">
              <a:ea typeface="Tahoma"/>
              <a:cs typeface="Tahoma"/>
            </a:endParaRPr>
          </a:p>
          <a:p>
            <a:pPr eaLnBrk="1" hangingPunct="1">
              <a:spcBef>
                <a:spcPts val="1556"/>
              </a:spcBef>
            </a:pPr>
            <a:r>
              <a:rPr lang="es-ES" dirty="0">
                <a:latin typeface="Arial Narrow" panose="020B0606020202030204" pitchFamily="34" charset="0"/>
              </a:rPr>
              <a:t>Monitorear y evaluar las estrategias del Plan de Participación de Padres y Familias (PFEP); Y</a:t>
            </a:r>
            <a:endParaRPr lang="es-ES" dirty="0">
              <a:ea typeface="Tahoma"/>
              <a:cs typeface="Tahoma"/>
            </a:endParaRPr>
          </a:p>
          <a:p>
            <a:pPr eaLnBrk="1" hangingPunct="1"/>
            <a:r>
              <a:rPr lang="es-ES" dirty="0">
                <a:latin typeface="Arial Narrow" panose="020B0606020202030204" pitchFamily="34" charset="0"/>
              </a:rPr>
              <a:t>Utilizar los resultados de la evaluación para diseñar y revisar las estrategias para una participación más efectiva de la familia.</a:t>
            </a:r>
            <a:endParaRPr lang="es-ES" dirty="0">
              <a:ea typeface="Tahoma"/>
              <a:cs typeface="Tahoma"/>
            </a:endParaRPr>
          </a:p>
          <a:p>
            <a:pPr eaLnBrk="1" hangingPunct="1">
              <a:lnSpc>
                <a:spcPct val="80000"/>
              </a:lnSpc>
              <a:spcBef>
                <a:spcPct val="20000"/>
              </a:spcBef>
              <a:buNone/>
            </a:pPr>
            <a:endParaRPr lang="en-US" sz="2600" dirty="0">
              <a:latin typeface="Arial Narrow" panose="020B0606020202030204" pitchFamily="34" charset="0"/>
            </a:endParaRPr>
          </a:p>
        </p:txBody>
      </p:sp>
      <p:sp>
        <p:nvSpPr>
          <p:cNvPr id="5" name="Slide Number Placeholder 4"/>
          <p:cNvSpPr>
            <a:spLocks noGrp="1"/>
          </p:cNvSpPr>
          <p:nvPr>
            <p:ph type="sldNum" sz="quarter" idx="12"/>
          </p:nvPr>
        </p:nvSpPr>
        <p:spPr/>
        <p:txBody>
          <a:bodyPr/>
          <a:lstStyle/>
          <a:p>
            <a:pPr>
              <a:defRPr/>
            </a:pPr>
            <a:fld id="{EC355F65-3290-4159-BDA6-D4680175CD5C}" type="slidenum">
              <a:rPr lang="en-US" smtClean="0"/>
              <a:pPr>
                <a:defRPr/>
              </a:pPr>
              <a:t>16</a:t>
            </a:fld>
            <a:endParaRPr lang="en-US" dirty="0"/>
          </a:p>
        </p:txBody>
      </p:sp>
    </p:spTree>
  </p:cSld>
  <p:clrMapOvr>
    <a:masterClrMapping/>
  </p:clrMapOvr>
  <p:transition>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err="1"/>
              <a:t>Resultados</a:t>
            </a:r>
            <a:r>
              <a:rPr lang="en-US" sz="4000" dirty="0"/>
              <a:t>  de la </a:t>
            </a:r>
            <a:r>
              <a:rPr lang="en-US" sz="4000" dirty="0" err="1"/>
              <a:t>encuesta</a:t>
            </a:r>
            <a:r>
              <a:rPr lang="en-US" sz="4000" dirty="0"/>
              <a:t> </a:t>
            </a:r>
            <a:r>
              <a:rPr lang="en-US" sz="4000" dirty="0" smtClean="0"/>
              <a:t>2021-2022 </a:t>
            </a:r>
            <a:endParaRPr lang="en-US" sz="4000" dirty="0"/>
          </a:p>
        </p:txBody>
      </p:sp>
      <p:sp>
        <p:nvSpPr>
          <p:cNvPr id="4" name="Slide Number Placeholder 3"/>
          <p:cNvSpPr>
            <a:spLocks noGrp="1"/>
          </p:cNvSpPr>
          <p:nvPr>
            <p:ph type="sldNum" sz="quarter" idx="12"/>
          </p:nvPr>
        </p:nvSpPr>
        <p:spPr/>
        <p:txBody>
          <a:bodyPr/>
          <a:lstStyle/>
          <a:p>
            <a:pPr>
              <a:defRPr/>
            </a:pPr>
            <a:fld id="{EC355F65-3290-4159-BDA6-D4680175CD5C}" type="slidenum">
              <a:rPr lang="en-US" smtClean="0"/>
              <a:pPr>
                <a:defRPr/>
              </a:pPr>
              <a:t>17</a:t>
            </a:fld>
            <a:endParaRPr lang="en-US" dirty="0"/>
          </a:p>
        </p:txBody>
      </p:sp>
      <p:sp>
        <p:nvSpPr>
          <p:cNvPr id="5" name="Content Placeholder 4"/>
          <p:cNvSpPr>
            <a:spLocks noGrp="1"/>
          </p:cNvSpPr>
          <p:nvPr>
            <p:ph idx="1"/>
          </p:nvPr>
        </p:nvSpPr>
        <p:spPr>
          <a:xfrm>
            <a:off x="1752600" y="1395412"/>
            <a:ext cx="7010400" cy="5157787"/>
          </a:xfrm>
        </p:spPr>
        <p:txBody>
          <a:bodyPr/>
          <a:lstStyle/>
          <a:p>
            <a:r>
              <a:rPr lang="es-ES" sz="1600" dirty="0"/>
              <a:t>Los resultados de la encuesta mostraron que nuestros padres sienten que PBA ha mejorado dramáticamente con respecto a la construcción de una comunidad y la creación de un ambiente amigable en todos los campus</a:t>
            </a:r>
            <a:r>
              <a:rPr lang="es-ES" sz="1600" dirty="0" smtClean="0"/>
              <a:t>.</a:t>
            </a:r>
            <a:endParaRPr lang="es-ES" sz="1600" dirty="0"/>
          </a:p>
          <a:p>
            <a:r>
              <a:rPr lang="es-ES" sz="1600" dirty="0" smtClean="0"/>
              <a:t>Reuniones de Padres </a:t>
            </a:r>
            <a:r>
              <a:rPr lang="es-ES" sz="1600" dirty="0"/>
              <a:t>Pantera </a:t>
            </a:r>
            <a:r>
              <a:rPr lang="es-ES" sz="1600" dirty="0" smtClean="0"/>
              <a:t>Líderes – el segundo martes de cada mes (pero este mes es el 15 de septiembre) de 6:00 – 7:00 PM. Sea una parte de el equipo de lideres y practica los siete </a:t>
            </a:r>
            <a:r>
              <a:rPr lang="es-ES" sz="1600" dirty="0" err="1" smtClean="0"/>
              <a:t>habitos</a:t>
            </a:r>
            <a:r>
              <a:rPr lang="es-ES" sz="1600" dirty="0" smtClean="0"/>
              <a:t>!</a:t>
            </a:r>
            <a:endParaRPr lang="es-ES" sz="1600" dirty="0"/>
          </a:p>
          <a:p>
            <a:r>
              <a:rPr lang="es-ES" sz="1600" dirty="0"/>
              <a:t>Nos comunicamos con los padres de varias </a:t>
            </a:r>
            <a:r>
              <a:rPr lang="es-ES" sz="1600" dirty="0" smtClean="0"/>
              <a:t>maneras. Por </a:t>
            </a:r>
            <a:r>
              <a:rPr lang="es-ES" sz="1600" dirty="0"/>
              <a:t>favor póngase en contacto con sus maestros si tiene alguna inquietud y siempre estoy dispuesto a ayudar!</a:t>
            </a:r>
          </a:p>
          <a:p>
            <a:r>
              <a:rPr lang="es-ES" sz="1600" dirty="0" smtClean="0"/>
              <a:t>Asegúrese </a:t>
            </a:r>
            <a:r>
              <a:rPr lang="es-ES" sz="1600" dirty="0"/>
              <a:t>de que la oficina tenga su información de contacto más </a:t>
            </a:r>
            <a:r>
              <a:rPr lang="es-ES" sz="1600" dirty="0" smtClean="0"/>
              <a:t>actualizada.</a:t>
            </a:r>
            <a:endParaRPr lang="es-ES" sz="1600" dirty="0"/>
          </a:p>
          <a:p>
            <a:r>
              <a:rPr lang="es-ES" sz="1600" dirty="0" smtClean="0"/>
              <a:t>Vengan a nuestros eventos mensuales de familias para aprender y divertirse – Open </a:t>
            </a:r>
            <a:r>
              <a:rPr lang="es-ES" sz="1600" dirty="0" err="1" smtClean="0"/>
              <a:t>House</a:t>
            </a:r>
            <a:r>
              <a:rPr lang="es-ES" sz="1600" dirty="0" smtClean="0"/>
              <a:t> (Sept 14), </a:t>
            </a:r>
            <a:r>
              <a:rPr lang="es-ES" sz="1600" dirty="0" err="1" smtClean="0"/>
              <a:t>Spooky</a:t>
            </a:r>
            <a:r>
              <a:rPr lang="es-ES" sz="1600" dirty="0" smtClean="0"/>
              <a:t> </a:t>
            </a:r>
            <a:r>
              <a:rPr lang="es-ES" sz="1600" dirty="0" err="1" smtClean="0"/>
              <a:t>Stories</a:t>
            </a:r>
            <a:r>
              <a:rPr lang="es-ES" sz="1600" dirty="0" smtClean="0"/>
              <a:t> </a:t>
            </a:r>
            <a:r>
              <a:rPr lang="es-ES" sz="1600" dirty="0" err="1" smtClean="0"/>
              <a:t>Trunk</a:t>
            </a:r>
            <a:r>
              <a:rPr lang="es-ES" sz="1600" dirty="0" smtClean="0"/>
              <a:t> </a:t>
            </a:r>
            <a:r>
              <a:rPr lang="es-ES" sz="1600" dirty="0" err="1" smtClean="0"/>
              <a:t>or</a:t>
            </a:r>
            <a:r>
              <a:rPr lang="es-ES" sz="1600" dirty="0" smtClean="0"/>
              <a:t> </a:t>
            </a:r>
            <a:r>
              <a:rPr lang="es-ES" sz="1600" dirty="0" err="1" smtClean="0"/>
              <a:t>Treat</a:t>
            </a:r>
            <a:r>
              <a:rPr lang="es-ES" sz="1600" dirty="0" smtClean="0"/>
              <a:t> (Oct 29), Winter </a:t>
            </a:r>
            <a:r>
              <a:rPr lang="es-ES" sz="1600" dirty="0" err="1" smtClean="0"/>
              <a:t>Math</a:t>
            </a:r>
            <a:r>
              <a:rPr lang="es-ES" sz="1600" dirty="0" smtClean="0"/>
              <a:t> </a:t>
            </a:r>
            <a:r>
              <a:rPr lang="es-ES" sz="1600" dirty="0" err="1" smtClean="0"/>
              <a:t>Night</a:t>
            </a:r>
            <a:r>
              <a:rPr lang="es-ES" sz="1600" dirty="0" smtClean="0"/>
              <a:t> (</a:t>
            </a:r>
            <a:r>
              <a:rPr lang="es-ES" sz="1600" dirty="0" err="1" smtClean="0"/>
              <a:t>Dec</a:t>
            </a:r>
            <a:r>
              <a:rPr lang="es-ES" sz="1600" dirty="0" smtClean="0"/>
              <a:t> 1), </a:t>
            </a:r>
            <a:r>
              <a:rPr lang="es-ES" sz="1600" dirty="0" err="1" smtClean="0"/>
              <a:t>Star</a:t>
            </a:r>
            <a:r>
              <a:rPr lang="es-ES" sz="1600" dirty="0" smtClean="0"/>
              <a:t> </a:t>
            </a:r>
            <a:r>
              <a:rPr lang="es-ES" sz="1600" dirty="0" err="1" smtClean="0"/>
              <a:t>Party</a:t>
            </a:r>
            <a:r>
              <a:rPr lang="es-ES" sz="1600" dirty="0" smtClean="0"/>
              <a:t> (Feb 17), </a:t>
            </a:r>
            <a:r>
              <a:rPr lang="es-ES" sz="1600" dirty="0" err="1" smtClean="0"/>
              <a:t>Seussabration</a:t>
            </a:r>
            <a:r>
              <a:rPr lang="es-ES" sz="1600" dirty="0" smtClean="0"/>
              <a:t> (</a:t>
            </a:r>
            <a:r>
              <a:rPr lang="es-ES" sz="1600" dirty="0" err="1" smtClean="0"/>
              <a:t>March</a:t>
            </a:r>
            <a:r>
              <a:rPr lang="es-ES" sz="1600" dirty="0" smtClean="0"/>
              <a:t> 2), </a:t>
            </a:r>
            <a:r>
              <a:rPr lang="es-ES" sz="1600" dirty="0" err="1" smtClean="0"/>
              <a:t>Earth</a:t>
            </a:r>
            <a:r>
              <a:rPr lang="es-ES" sz="1600" dirty="0" smtClean="0"/>
              <a:t> Day Beach </a:t>
            </a:r>
            <a:r>
              <a:rPr lang="es-ES" sz="1600" dirty="0" err="1" smtClean="0"/>
              <a:t>Clean</a:t>
            </a:r>
            <a:r>
              <a:rPr lang="es-ES" sz="1600" dirty="0" smtClean="0"/>
              <a:t> Up (</a:t>
            </a:r>
            <a:r>
              <a:rPr lang="es-ES" sz="1600" dirty="0" err="1" smtClean="0"/>
              <a:t>April</a:t>
            </a:r>
            <a:r>
              <a:rPr lang="es-ES" sz="1600" dirty="0" smtClean="0"/>
              <a:t> 22), Book </a:t>
            </a:r>
            <a:r>
              <a:rPr lang="es-ES" sz="1600" dirty="0" err="1" smtClean="0"/>
              <a:t>Tasting</a:t>
            </a:r>
            <a:r>
              <a:rPr lang="es-ES" sz="1600" dirty="0" smtClean="0"/>
              <a:t> (</a:t>
            </a:r>
            <a:r>
              <a:rPr lang="es-ES" sz="1600" dirty="0" err="1" smtClean="0"/>
              <a:t>May</a:t>
            </a:r>
            <a:r>
              <a:rPr lang="es-ES" sz="1600" dirty="0" smtClean="0"/>
              <a:t> 16)</a:t>
            </a:r>
            <a:endParaRPr lang="en-US" sz="1600" dirty="0"/>
          </a:p>
        </p:txBody>
      </p:sp>
    </p:spTree>
    <p:extLst>
      <p:ext uri="{BB962C8B-B14F-4D97-AF65-F5344CB8AC3E}">
        <p14:creationId xmlns:p14="http://schemas.microsoft.com/office/powerpoint/2010/main" val="2493793277"/>
      </p:ext>
    </p:extLst>
  </p:cSld>
  <p:clrMapOvr>
    <a:masterClrMapping/>
  </p:clrMapOvr>
  <p:transition>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Procedimiento</a:t>
            </a:r>
            <a:r>
              <a:rPr lang="en-US" dirty="0">
                <a:ea typeface="Tahoma"/>
                <a:cs typeface="Tahoma"/>
              </a:rPr>
              <a:t> de </a:t>
            </a:r>
            <a:r>
              <a:rPr lang="en-US" dirty="0" err="1">
                <a:ea typeface="Tahoma"/>
                <a:cs typeface="Tahoma"/>
              </a:rPr>
              <a:t>Queja</a:t>
            </a:r>
            <a:r>
              <a:rPr lang="en-US" dirty="0">
                <a:ea typeface="Tahoma"/>
                <a:cs typeface="Tahoma"/>
              </a:rPr>
              <a:t> de </a:t>
            </a:r>
            <a:r>
              <a:rPr lang="en-US" dirty="0">
                <a:solidFill>
                  <a:schemeClr val="tx1"/>
                </a:solidFill>
                <a:latin typeface="+mj-ea"/>
                <a:cs typeface="+mj-ea"/>
              </a:rPr>
              <a:t/>
            </a:r>
            <a:br>
              <a:rPr lang="en-US" dirty="0">
                <a:solidFill>
                  <a:schemeClr val="tx1"/>
                </a:solidFill>
                <a:latin typeface="+mj-ea"/>
                <a:cs typeface="+mj-ea"/>
              </a:rPr>
            </a:br>
            <a:r>
              <a:rPr lang="en-US" dirty="0">
                <a:ea typeface="Tahoma"/>
                <a:cs typeface="Tahoma"/>
              </a:rPr>
              <a:t>Titulo I</a:t>
            </a:r>
            <a:endParaRPr lang="en-US" dirty="0"/>
          </a:p>
        </p:txBody>
      </p:sp>
      <p:sp>
        <p:nvSpPr>
          <p:cNvPr id="3" name="Content Placeholder 2"/>
          <p:cNvSpPr>
            <a:spLocks noGrp="1"/>
          </p:cNvSpPr>
          <p:nvPr>
            <p:ph idx="1"/>
          </p:nvPr>
        </p:nvSpPr>
        <p:spPr>
          <a:xfrm>
            <a:off x="1744494" y="1371600"/>
            <a:ext cx="7010400" cy="4572000"/>
          </a:xfrm>
        </p:spPr>
        <p:txBody>
          <a:bodyPr/>
          <a:lstStyle/>
          <a:p>
            <a:pPr>
              <a:buNone/>
            </a:pPr>
            <a:r>
              <a:rPr lang="es-ES" b="1" dirty="0">
                <a:latin typeface="Arial Narrow" panose="020B0606020202030204" pitchFamily="34" charset="0"/>
              </a:rPr>
              <a:t>Los padres tienen el derecho de presentar comentarios sobre los planes de Título I del distrito y / o de la escuela.</a:t>
            </a:r>
            <a:endParaRPr lang="es-ES" b="1" dirty="0">
              <a:ea typeface="Tahoma"/>
              <a:cs typeface="Tahoma"/>
            </a:endParaRPr>
          </a:p>
          <a:p>
            <a:pPr lvl="1"/>
            <a:r>
              <a:rPr lang="es-ES" sz="2600" i="0" dirty="0">
                <a:latin typeface="Arial Narrow" panose="020B0606020202030204" pitchFamily="34" charset="0"/>
              </a:rPr>
              <a:t>Los comentarios deben ser entregados a la escuela</a:t>
            </a:r>
            <a:endParaRPr lang="es-ES" dirty="0"/>
          </a:p>
          <a:p>
            <a:pPr lvl="1"/>
            <a:r>
              <a:rPr lang="es-ES" sz="2600" i="0" dirty="0">
                <a:latin typeface="Arial Narrow" panose="020B0606020202030204" pitchFamily="34" charset="0"/>
              </a:rPr>
              <a:t>  La escuela enviará sus comentarios a la Oficina de Título I del distrito</a:t>
            </a:r>
            <a:endParaRPr lang="es-ES" dirty="0"/>
          </a:p>
          <a:p>
            <a:pPr marL="457200" lvl="1" indent="-457200"/>
            <a:r>
              <a:rPr lang="es-ES" sz="2600" i="0" dirty="0">
                <a:latin typeface="Arial Narrow" panose="020B0606020202030204" pitchFamily="34" charset="0"/>
              </a:rPr>
              <a:t>La oficina del distrito de Título I incluirá comentarios de los padres cuando los planes sean presentados al Departamento de Educación de la Florida</a:t>
            </a:r>
            <a:endParaRPr lang="es-ES" dirty="0"/>
          </a:p>
          <a:p>
            <a:pPr marL="0" indent="0">
              <a:buNone/>
            </a:pPr>
            <a:endParaRPr lang="en-US" sz="2600" i="0" dirty="0">
              <a:latin typeface="Arial Narrow" panose="020B0606020202030204" pitchFamily="34" charset="0"/>
            </a:endParaRPr>
          </a:p>
        </p:txBody>
      </p:sp>
      <p:sp>
        <p:nvSpPr>
          <p:cNvPr id="4" name="Slide Number Placeholder 3"/>
          <p:cNvSpPr>
            <a:spLocks noGrp="1"/>
          </p:cNvSpPr>
          <p:nvPr>
            <p:ph type="sldNum" sz="quarter" idx="12"/>
          </p:nvPr>
        </p:nvSpPr>
        <p:spPr/>
        <p:txBody>
          <a:bodyPr/>
          <a:lstStyle/>
          <a:p>
            <a:pPr>
              <a:defRPr/>
            </a:pPr>
            <a:fld id="{EC355F65-3290-4159-BDA6-D4680175CD5C}" type="slidenum">
              <a:rPr lang="en-US" smtClean="0"/>
              <a:pPr>
                <a:defRPr/>
              </a:pPr>
              <a:t>18</a:t>
            </a:fld>
            <a:endParaRPr lang="en-US" dirty="0"/>
          </a:p>
        </p:txBody>
      </p:sp>
    </p:spTree>
    <p:extLst>
      <p:ext uri="{BB962C8B-B14F-4D97-AF65-F5344CB8AC3E}">
        <p14:creationId xmlns:p14="http://schemas.microsoft.com/office/powerpoint/2010/main" val="2540644834"/>
      </p:ext>
    </p:extLst>
  </p:cSld>
  <p:clrMapOvr>
    <a:masterClrMapping/>
  </p:clrMapOvr>
  <p:transition>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084263" y="428625"/>
            <a:ext cx="8050212" cy="838200"/>
          </a:xfrm>
        </p:spPr>
        <p:txBody>
          <a:bodyPr/>
          <a:lstStyle/>
          <a:p>
            <a:pPr algn="ctr" eaLnBrk="1" hangingPunct="1"/>
            <a:r>
              <a:rPr lang="en-US" sz="3600" dirty="0" err="1"/>
              <a:t>Acuerdo</a:t>
            </a:r>
            <a:r>
              <a:rPr lang="en-US" sz="3600" dirty="0"/>
              <a:t> Escuela –Padres (Compact)</a:t>
            </a:r>
          </a:p>
        </p:txBody>
      </p:sp>
      <p:sp>
        <p:nvSpPr>
          <p:cNvPr id="14339" name="Text Box 5"/>
          <p:cNvSpPr txBox="1">
            <a:spLocks noChangeArrowheads="1"/>
          </p:cNvSpPr>
          <p:nvPr/>
        </p:nvSpPr>
        <p:spPr bwMode="auto">
          <a:xfrm>
            <a:off x="1676400" y="1295400"/>
            <a:ext cx="7119938" cy="4875181"/>
          </a:xfrm>
          <a:prstGeom prst="rect">
            <a:avLst/>
          </a:prstGeom>
          <a:noFill/>
          <a:ln w="28575" algn="ctr">
            <a:noFill/>
            <a:miter lim="800000"/>
            <a:headEnd/>
            <a:tailEnd/>
          </a:ln>
        </p:spPr>
        <p:txBody>
          <a:bodyPr>
            <a:spAutoFit/>
          </a:bodyPr>
          <a:lstStyle/>
          <a:p>
            <a:pPr marL="457200" indent="-457200">
              <a:buFont typeface="Wingdings" panose="05000000000000000000" pitchFamily="2" charset="2"/>
              <a:buChar char="§"/>
            </a:pPr>
            <a:r>
              <a:rPr lang="es-ES" sz="2600" dirty="0">
                <a:latin typeface="Arial Narrow" panose="020B0606020202030204" pitchFamily="34" charset="0"/>
              </a:rPr>
              <a:t>Escuela-Padres que es escrito por los padres y el personal de la escuela.</a:t>
            </a:r>
          </a:p>
          <a:p>
            <a:endParaRPr lang="es-ES" sz="2800" dirty="0">
              <a:cs typeface="Arial"/>
            </a:endParaRPr>
          </a:p>
          <a:p>
            <a:pPr>
              <a:buFont typeface="Wingdings" pitchFamily="2" charset="2"/>
              <a:buChar char="§"/>
            </a:pPr>
            <a:r>
              <a:rPr lang="es-ES" sz="2600" dirty="0">
                <a:latin typeface="Arial Narrow" panose="020B0606020202030204" pitchFamily="34" charset="0"/>
              </a:rPr>
              <a:t>  El compact describe las responsabilidades de los estudiantes, padres y personal de la escuela para esforzarse por elevar el rendimiento estudiantil.</a:t>
            </a:r>
          </a:p>
          <a:p>
            <a:pPr>
              <a:buFont typeface="Wingdings" pitchFamily="2" charset="2"/>
              <a:buChar char="§"/>
            </a:pPr>
            <a:endParaRPr lang="es-ES" sz="2800" dirty="0">
              <a:cs typeface="Arial"/>
            </a:endParaRPr>
          </a:p>
          <a:p>
            <a:pPr>
              <a:buFont typeface="Wingdings" pitchFamily="2" charset="2"/>
              <a:buChar char="§"/>
            </a:pPr>
            <a:r>
              <a:rPr lang="es-ES" sz="2600" dirty="0">
                <a:latin typeface="Arial Narrow" panose="020B0606020202030204" pitchFamily="34" charset="0"/>
              </a:rPr>
              <a:t> </a:t>
            </a:r>
            <a:r>
              <a:rPr lang="es-ES" sz="2600" b="1" dirty="0">
                <a:latin typeface="Arial Narrow" panose="020B0606020202030204" pitchFamily="34" charset="0"/>
              </a:rPr>
              <a:t>El pacto se compartirá durante las conferencias de padres y maestros durante todo el año</a:t>
            </a:r>
          </a:p>
          <a:p>
            <a:r>
              <a:rPr lang="es-ES" sz="2600" dirty="0">
                <a:latin typeface="Arial Narrow" panose="020B0606020202030204" pitchFamily="34" charset="0"/>
              </a:rPr>
              <a:t>.</a:t>
            </a:r>
            <a:endParaRPr lang="es-ES" sz="2800" dirty="0">
              <a:latin typeface="Arial"/>
              <a:cs typeface="Arial"/>
            </a:endParaRPr>
          </a:p>
          <a:p>
            <a:pPr>
              <a:buFont typeface="Wingdings" pitchFamily="2" charset="2"/>
              <a:buChar char="§"/>
            </a:pPr>
            <a:r>
              <a:rPr lang="es-ES" sz="2600" dirty="0">
                <a:latin typeface="Arial Narrow" panose="020B0606020202030204" pitchFamily="34" charset="0"/>
              </a:rPr>
              <a:t> El compact debe ser revisado cada año por el padre, el estudiante y el maestro.</a:t>
            </a:r>
            <a:endParaRPr lang="es-ES" sz="2800" dirty="0">
              <a:cs typeface="Arial"/>
            </a:endParaRPr>
          </a:p>
          <a:p>
            <a:pPr marL="225425" indent="-225425">
              <a:buFont typeface="Wingdings" pitchFamily="2" charset="2"/>
              <a:buChar char="§"/>
            </a:pPr>
            <a:endParaRPr lang="en-US" sz="2600" dirty="0">
              <a:latin typeface="Arial Narrow" panose="020B0606020202030204" pitchFamily="34" charset="0"/>
            </a:endParaRPr>
          </a:p>
        </p:txBody>
      </p:sp>
      <p:pic>
        <p:nvPicPr>
          <p:cNvPr id="14340" name="Picture 9" descr="j0413596"/>
          <p:cNvPicPr>
            <a:picLocks noChangeAspect="1" noChangeArrowheads="1"/>
          </p:cNvPicPr>
          <p:nvPr/>
        </p:nvPicPr>
        <p:blipFill>
          <a:blip r:embed="rId3" cstate="print"/>
          <a:srcRect/>
          <a:stretch>
            <a:fillRect/>
          </a:stretch>
        </p:blipFill>
        <p:spPr bwMode="auto">
          <a:xfrm>
            <a:off x="7694612" y="5562600"/>
            <a:ext cx="765175" cy="66516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pPr>
              <a:defRPr/>
            </a:pPr>
            <a:fld id="{EC355F65-3290-4159-BDA6-D4680175CD5C}" type="slidenum">
              <a:rPr lang="en-US" smtClean="0"/>
              <a:pPr>
                <a:defRPr/>
              </a:pPr>
              <a:t>19</a:t>
            </a:fld>
            <a:endParaRPr lang="en-US" dirty="0"/>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500188" y="304800"/>
            <a:ext cx="7437437" cy="838200"/>
          </a:xfrm>
        </p:spPr>
        <p:txBody>
          <a:bodyPr/>
          <a:lstStyle/>
          <a:p>
            <a:pPr algn="ctr" eaLnBrk="1" hangingPunct="1"/>
            <a:r>
              <a:rPr lang="en-US" sz="4800" dirty="0"/>
              <a:t>Proposito de la reunion</a:t>
            </a:r>
          </a:p>
        </p:txBody>
      </p:sp>
      <p:sp>
        <p:nvSpPr>
          <p:cNvPr id="4099" name="Text Box 5"/>
          <p:cNvSpPr txBox="1">
            <a:spLocks noChangeArrowheads="1"/>
          </p:cNvSpPr>
          <p:nvPr/>
        </p:nvSpPr>
        <p:spPr bwMode="auto">
          <a:xfrm>
            <a:off x="1523206" y="1143000"/>
            <a:ext cx="7544594" cy="5490734"/>
          </a:xfrm>
          <a:prstGeom prst="rect">
            <a:avLst/>
          </a:prstGeom>
          <a:noFill/>
          <a:ln w="28575" algn="ctr">
            <a:noFill/>
            <a:miter lim="800000"/>
            <a:headEnd/>
            <a:tailEnd/>
          </a:ln>
        </p:spPr>
        <p:txBody>
          <a:bodyPr wrap="square">
            <a:spAutoFit/>
          </a:bodyPr>
          <a:lstStyle/>
          <a:p>
            <a:pPr algn="just"/>
            <a:r>
              <a:rPr lang="en-US" sz="2600" dirty="0">
                <a:ln>
                  <a:solidFill>
                    <a:schemeClr val="accent3"/>
                  </a:solidFill>
                </a:ln>
                <a:latin typeface="Franklin Gothic Demi" panose="020B0703020102020204" pitchFamily="34" charset="0"/>
              </a:rPr>
              <a:t>De </a:t>
            </a:r>
            <a:r>
              <a:rPr lang="en-US" sz="2600" dirty="0" err="1">
                <a:ln>
                  <a:solidFill>
                    <a:schemeClr val="accent3"/>
                  </a:solidFill>
                </a:ln>
                <a:latin typeface="Franklin Gothic Demi" panose="020B0703020102020204" pitchFamily="34" charset="0"/>
              </a:rPr>
              <a:t>acuerdo</a:t>
            </a:r>
            <a:r>
              <a:rPr lang="en-US" sz="2600" dirty="0">
                <a:ln>
                  <a:solidFill>
                    <a:schemeClr val="accent3"/>
                  </a:solidFill>
                </a:ln>
                <a:latin typeface="Franklin Gothic Demi" panose="020B0703020102020204" pitchFamily="34" charset="0"/>
              </a:rPr>
              <a:t> con la ley </a:t>
            </a:r>
            <a:r>
              <a:rPr lang="en-US" sz="2800" i="1" dirty="0">
                <a:latin typeface="Franklin Gothic Demi" panose="020B0703020102020204" pitchFamily="34" charset="0"/>
              </a:rPr>
              <a:t>Every Student Succeeds Act (ESSA)</a:t>
            </a:r>
            <a:r>
              <a:rPr lang="en-US" sz="2600" dirty="0">
                <a:ln>
                  <a:solidFill>
                    <a:schemeClr val="accent3"/>
                  </a:solidFill>
                </a:ln>
                <a:latin typeface="Franklin Gothic Demi" panose="020B0703020102020204" pitchFamily="34" charset="0"/>
              </a:rPr>
              <a:t>, las </a:t>
            </a:r>
            <a:r>
              <a:rPr lang="en-US" sz="2600" dirty="0" err="1">
                <a:ln>
                  <a:solidFill>
                    <a:schemeClr val="accent3"/>
                  </a:solidFill>
                </a:ln>
                <a:latin typeface="Franklin Gothic Demi" panose="020B0703020102020204" pitchFamily="34" charset="0"/>
              </a:rPr>
              <a:t>escuelas</a:t>
            </a:r>
            <a:r>
              <a:rPr lang="en-US" sz="2600" dirty="0">
                <a:ln>
                  <a:solidFill>
                    <a:schemeClr val="accent3"/>
                  </a:solidFill>
                </a:ln>
                <a:latin typeface="Franklin Gothic Demi" panose="020B0703020102020204" pitchFamily="34" charset="0"/>
              </a:rPr>
              <a:t> </a:t>
            </a:r>
            <a:r>
              <a:rPr lang="en-US" sz="2600" dirty="0" err="1">
                <a:ln>
                  <a:solidFill>
                    <a:schemeClr val="accent3"/>
                  </a:solidFill>
                </a:ln>
                <a:latin typeface="Franklin Gothic Demi" panose="020B0703020102020204" pitchFamily="34" charset="0"/>
              </a:rPr>
              <a:t>deben</a:t>
            </a:r>
            <a:r>
              <a:rPr lang="en-US" sz="2600" dirty="0">
                <a:ln>
                  <a:solidFill>
                    <a:schemeClr val="accent3"/>
                  </a:solidFill>
                </a:ln>
                <a:latin typeface="Franklin Gothic Demi" panose="020B0703020102020204" pitchFamily="34" charset="0"/>
              </a:rPr>
              <a:t> organizer </a:t>
            </a:r>
            <a:r>
              <a:rPr lang="en-US" sz="2600" dirty="0" err="1">
                <a:ln>
                  <a:solidFill>
                    <a:schemeClr val="accent3"/>
                  </a:solidFill>
                </a:ln>
                <a:latin typeface="Franklin Gothic Demi" panose="020B0703020102020204" pitchFamily="34" charset="0"/>
              </a:rPr>
              <a:t>una</a:t>
            </a:r>
            <a:r>
              <a:rPr lang="en-US" sz="2600" dirty="0">
                <a:ln>
                  <a:solidFill>
                    <a:schemeClr val="accent3"/>
                  </a:solidFill>
                </a:ln>
                <a:latin typeface="Franklin Gothic Demi" panose="020B0703020102020204" pitchFamily="34" charset="0"/>
              </a:rPr>
              <a:t> reunion annual para </a:t>
            </a:r>
            <a:r>
              <a:rPr lang="en-US" sz="2600" dirty="0" err="1">
                <a:ln>
                  <a:solidFill>
                    <a:schemeClr val="accent3"/>
                  </a:solidFill>
                </a:ln>
                <a:latin typeface="Franklin Gothic Demi" panose="020B0703020102020204" pitchFamily="34" charset="0"/>
              </a:rPr>
              <a:t>explicar</a:t>
            </a:r>
            <a:r>
              <a:rPr lang="en-US" sz="2600" dirty="0">
                <a:ln>
                  <a:solidFill>
                    <a:schemeClr val="accent3"/>
                  </a:solidFill>
                </a:ln>
                <a:latin typeface="Franklin Gothic Demi" panose="020B0703020102020204" pitchFamily="34" charset="0"/>
              </a:rPr>
              <a:t> y </a:t>
            </a:r>
            <a:r>
              <a:rPr lang="en-US" sz="2600" dirty="0" err="1">
                <a:ln>
                  <a:solidFill>
                    <a:schemeClr val="accent3"/>
                  </a:solidFill>
                </a:ln>
                <a:latin typeface="Franklin Gothic Demi" panose="020B0703020102020204" pitchFamily="34" charset="0"/>
              </a:rPr>
              <a:t>discutir</a:t>
            </a:r>
            <a:r>
              <a:rPr lang="en-US" sz="2600" dirty="0">
                <a:ln>
                  <a:solidFill>
                    <a:schemeClr val="accent3"/>
                  </a:solidFill>
                </a:ln>
                <a:latin typeface="Franklin Gothic Demi" panose="020B0703020102020204" pitchFamily="34" charset="0"/>
              </a:rPr>
              <a:t>:</a:t>
            </a:r>
          </a:p>
          <a:p>
            <a:pPr>
              <a:buFont typeface="Wingdings" pitchFamily="2" charset="2"/>
              <a:buChar char="§"/>
            </a:pPr>
            <a:r>
              <a:rPr lang="en-US" sz="2800" dirty="0">
                <a:ln>
                  <a:solidFill>
                    <a:schemeClr val="accent3"/>
                  </a:solidFill>
                </a:ln>
                <a:latin typeface="Franklin Gothic Demi" panose="020B0703020102020204" pitchFamily="34" charset="0"/>
              </a:rPr>
              <a:t> </a:t>
            </a:r>
            <a:r>
              <a:rPr lang="en-US" sz="2800" dirty="0" err="1">
                <a:ln>
                  <a:solidFill>
                    <a:schemeClr val="accent3"/>
                  </a:solidFill>
                </a:ln>
                <a:latin typeface="Franklin Gothic Demi" panose="020B0703020102020204" pitchFamily="34" charset="0"/>
              </a:rPr>
              <a:t>Programas</a:t>
            </a:r>
            <a:r>
              <a:rPr lang="en-US" sz="2800" dirty="0">
                <a:ln>
                  <a:solidFill>
                    <a:schemeClr val="accent3"/>
                  </a:solidFill>
                </a:ln>
                <a:latin typeface="Franklin Gothic Demi" panose="020B0703020102020204" pitchFamily="34" charset="0"/>
              </a:rPr>
              <a:t> y </a:t>
            </a:r>
            <a:r>
              <a:rPr lang="en-US" sz="2800" dirty="0" err="1">
                <a:ln>
                  <a:solidFill>
                    <a:schemeClr val="accent3"/>
                  </a:solidFill>
                </a:ln>
                <a:latin typeface="Franklin Gothic Demi" panose="020B0703020102020204" pitchFamily="34" charset="0"/>
              </a:rPr>
              <a:t>requerimientos</a:t>
            </a:r>
            <a:r>
              <a:rPr lang="en-US" sz="2800" dirty="0">
                <a:ln>
                  <a:solidFill>
                    <a:schemeClr val="accent3"/>
                  </a:solidFill>
                </a:ln>
                <a:latin typeface="Franklin Gothic Demi" panose="020B0703020102020204" pitchFamily="34" charset="0"/>
              </a:rPr>
              <a:t> del </a:t>
            </a:r>
            <a:r>
              <a:rPr lang="en-US" sz="2600" b="1" dirty="0">
                <a:ln>
                  <a:solidFill>
                    <a:schemeClr val="accent3"/>
                  </a:solidFill>
                </a:ln>
                <a:latin typeface="Franklin Gothic Demi" panose="020B0703020102020204" pitchFamily="34" charset="0"/>
              </a:rPr>
              <a:t>Title I </a:t>
            </a:r>
            <a:endParaRPr lang="en-US" sz="2800" b="1" dirty="0">
              <a:ln>
                <a:solidFill>
                  <a:schemeClr val="accent3"/>
                </a:solidFill>
              </a:ln>
              <a:latin typeface="Franklin Gothic Demi" panose="020B0703020102020204" pitchFamily="34" charset="0"/>
            </a:endParaRPr>
          </a:p>
          <a:p>
            <a:pPr>
              <a:buFont typeface="Wingdings" pitchFamily="2" charset="2"/>
              <a:buChar char="§"/>
            </a:pPr>
            <a:endParaRPr lang="en-US" sz="900" dirty="0">
              <a:ln>
                <a:solidFill>
                  <a:schemeClr val="accent3"/>
                </a:solidFill>
              </a:ln>
              <a:latin typeface="Franklin Gothic Demi" panose="020B0703020102020204" pitchFamily="34" charset="0"/>
            </a:endParaRPr>
          </a:p>
          <a:p>
            <a:pPr lvl="2">
              <a:buFont typeface="Arial" pitchFamily="34" charset="0"/>
              <a:buChar char="•"/>
            </a:pPr>
            <a:r>
              <a:rPr lang="en-US" sz="2400" dirty="0">
                <a:ln>
                  <a:solidFill>
                    <a:schemeClr val="accent3"/>
                  </a:solidFill>
                </a:ln>
                <a:latin typeface="Franklin Gothic Demi" panose="020B0703020102020204" pitchFamily="34" charset="0"/>
              </a:rPr>
              <a:t> </a:t>
            </a:r>
            <a:r>
              <a:rPr lang="en-US" sz="2400" dirty="0">
                <a:ln>
                  <a:solidFill>
                    <a:schemeClr val="accent3"/>
                  </a:solidFill>
                </a:ln>
                <a:latin typeface="Arial Narrow" panose="020B0606020202030204" pitchFamily="34" charset="0"/>
              </a:rPr>
              <a:t>Plan de </a:t>
            </a:r>
            <a:r>
              <a:rPr lang="en-US" sz="2400" dirty="0" err="1">
                <a:ln>
                  <a:solidFill>
                    <a:schemeClr val="accent3"/>
                  </a:solidFill>
                </a:ln>
                <a:latin typeface="Arial Narrow" panose="020B0606020202030204" pitchFamily="34" charset="0"/>
              </a:rPr>
              <a:t>participacion</a:t>
            </a:r>
            <a:r>
              <a:rPr lang="en-US" sz="2400" dirty="0">
                <a:ln>
                  <a:solidFill>
                    <a:schemeClr val="accent3"/>
                  </a:solidFill>
                </a:ln>
                <a:latin typeface="Arial Narrow" panose="020B0606020202030204" pitchFamily="34" charset="0"/>
              </a:rPr>
              <a:t> de padres y familias</a:t>
            </a:r>
          </a:p>
          <a:p>
            <a:pPr lvl="2">
              <a:buFont typeface="Arial" pitchFamily="34" charset="0"/>
              <a:buChar char="•"/>
            </a:pPr>
            <a:r>
              <a:rPr lang="en-US" sz="2400" dirty="0">
                <a:ln>
                  <a:solidFill>
                    <a:schemeClr val="accent3"/>
                  </a:solidFill>
                </a:ln>
                <a:latin typeface="Arial Narrow" panose="020B0606020202030204" pitchFamily="34" charset="0"/>
              </a:rPr>
              <a:t> </a:t>
            </a:r>
            <a:r>
              <a:rPr lang="en-US" sz="2400" dirty="0" err="1" smtClean="0">
                <a:ln>
                  <a:solidFill>
                    <a:schemeClr val="accent3"/>
                  </a:solidFill>
                </a:ln>
                <a:latin typeface="Arial Narrow" panose="020B0606020202030204" pitchFamily="34" charset="0"/>
              </a:rPr>
              <a:t>Pacto</a:t>
            </a:r>
            <a:r>
              <a:rPr lang="en-US" sz="2400" dirty="0" smtClean="0">
                <a:ln>
                  <a:solidFill>
                    <a:schemeClr val="accent3"/>
                  </a:solidFill>
                </a:ln>
                <a:latin typeface="Arial Narrow" panose="020B0606020202030204" pitchFamily="34" charset="0"/>
              </a:rPr>
              <a:t> </a:t>
            </a:r>
            <a:r>
              <a:rPr lang="en-US" sz="2400" dirty="0" err="1">
                <a:ln>
                  <a:solidFill>
                    <a:schemeClr val="accent3"/>
                  </a:solidFill>
                </a:ln>
                <a:latin typeface="Arial Narrow" panose="020B0606020202030204" pitchFamily="34" charset="0"/>
              </a:rPr>
              <a:t>escuela</a:t>
            </a:r>
            <a:r>
              <a:rPr lang="en-US" sz="2400" dirty="0">
                <a:ln>
                  <a:solidFill>
                    <a:schemeClr val="accent3"/>
                  </a:solidFill>
                </a:ln>
                <a:latin typeface="Arial Narrow" panose="020B0606020202030204" pitchFamily="34" charset="0"/>
              </a:rPr>
              <a:t> –padres </a:t>
            </a:r>
          </a:p>
          <a:p>
            <a:pPr lvl="2">
              <a:buFont typeface="Arial" pitchFamily="34" charset="0"/>
              <a:buChar char="•"/>
            </a:pPr>
            <a:r>
              <a:rPr lang="en-US" sz="2400" dirty="0">
                <a:ln>
                  <a:solidFill>
                    <a:schemeClr val="accent3"/>
                  </a:solidFill>
                </a:ln>
                <a:latin typeface="Arial Narrow" panose="020B0606020202030204" pitchFamily="34" charset="0"/>
              </a:rPr>
              <a:t> Derecho de padres a saber</a:t>
            </a:r>
          </a:p>
          <a:p>
            <a:pPr lvl="2">
              <a:buFont typeface="Arial" pitchFamily="34" charset="0"/>
              <a:buChar char="•"/>
            </a:pPr>
            <a:r>
              <a:rPr lang="en-US" sz="2400" dirty="0">
                <a:ln>
                  <a:solidFill>
                    <a:schemeClr val="accent3"/>
                  </a:solidFill>
                </a:ln>
                <a:latin typeface="Arial Narrow" panose="020B0606020202030204" pitchFamily="34" charset="0"/>
              </a:rPr>
              <a:t> </a:t>
            </a:r>
            <a:r>
              <a:rPr lang="en-US" sz="2400" dirty="0" err="1">
                <a:ln>
                  <a:solidFill>
                    <a:schemeClr val="accent3"/>
                  </a:solidFill>
                </a:ln>
                <a:latin typeface="Arial Narrow" panose="020B0606020202030204" pitchFamily="34" charset="0"/>
              </a:rPr>
              <a:t>Disenar</a:t>
            </a:r>
            <a:r>
              <a:rPr lang="en-US" sz="2400" dirty="0">
                <a:ln>
                  <a:solidFill>
                    <a:schemeClr val="accent3"/>
                  </a:solidFill>
                </a:ln>
                <a:latin typeface="Arial Narrow" panose="020B0606020202030204" pitchFamily="34" charset="0"/>
              </a:rPr>
              <a:t>, </a:t>
            </a:r>
            <a:r>
              <a:rPr lang="en-US" sz="2400" dirty="0" err="1">
                <a:ln>
                  <a:solidFill>
                    <a:schemeClr val="accent3"/>
                  </a:solidFill>
                </a:ln>
                <a:latin typeface="Arial Narrow" panose="020B0606020202030204" pitchFamily="34" charset="0"/>
              </a:rPr>
              <a:t>implementar</a:t>
            </a:r>
            <a:r>
              <a:rPr lang="en-US" sz="2400" dirty="0">
                <a:ln>
                  <a:solidFill>
                    <a:schemeClr val="accent3"/>
                  </a:solidFill>
                </a:ln>
                <a:latin typeface="Arial Narrow" panose="020B0606020202030204" pitchFamily="34" charset="0"/>
              </a:rPr>
              <a:t> y </a:t>
            </a:r>
            <a:r>
              <a:rPr lang="en-US" sz="2400" dirty="0" err="1">
                <a:ln>
                  <a:solidFill>
                    <a:schemeClr val="accent3"/>
                  </a:solidFill>
                </a:ln>
                <a:latin typeface="Arial Narrow" panose="020B0606020202030204" pitchFamily="34" charset="0"/>
              </a:rPr>
              <a:t>evaluar</a:t>
            </a:r>
            <a:r>
              <a:rPr lang="en-US" sz="2400" dirty="0">
                <a:ln>
                  <a:solidFill>
                    <a:schemeClr val="accent3"/>
                  </a:solidFill>
                </a:ln>
                <a:latin typeface="Arial Narrow" panose="020B0606020202030204" pitchFamily="34" charset="0"/>
              </a:rPr>
              <a:t> el </a:t>
            </a:r>
            <a:r>
              <a:rPr lang="en-US" sz="2400" dirty="0" err="1">
                <a:ln>
                  <a:solidFill>
                    <a:schemeClr val="accent3"/>
                  </a:solidFill>
                </a:ln>
                <a:latin typeface="Arial Narrow" panose="020B0606020202030204" pitchFamily="34" charset="0"/>
              </a:rPr>
              <a:t>mejoramiento</a:t>
            </a:r>
            <a:r>
              <a:rPr lang="en-US" sz="2400" dirty="0">
                <a:ln>
                  <a:solidFill>
                    <a:schemeClr val="accent3"/>
                  </a:solidFill>
                </a:ln>
                <a:latin typeface="Arial Narrow" panose="020B0606020202030204" pitchFamily="34" charset="0"/>
              </a:rPr>
              <a:t> escolar </a:t>
            </a:r>
            <a:r>
              <a:rPr lang="en-US" sz="2400" dirty="0" err="1">
                <a:ln>
                  <a:solidFill>
                    <a:schemeClr val="accent3"/>
                  </a:solidFill>
                </a:ln>
                <a:latin typeface="Arial Narrow" panose="020B0606020202030204" pitchFamily="34" charset="0"/>
              </a:rPr>
              <a:t>metas</a:t>
            </a:r>
            <a:r>
              <a:rPr lang="en-US" sz="2400" dirty="0">
                <a:ln>
                  <a:solidFill>
                    <a:schemeClr val="accent3"/>
                  </a:solidFill>
                </a:ln>
                <a:latin typeface="Arial Narrow" panose="020B0606020202030204" pitchFamily="34" charset="0"/>
              </a:rPr>
              <a:t> del plan  (SIP/SWP) </a:t>
            </a:r>
          </a:p>
          <a:p>
            <a:pPr lvl="2">
              <a:buFont typeface="Arial" pitchFamily="34" charset="0"/>
              <a:buChar char="•"/>
            </a:pPr>
            <a:r>
              <a:rPr lang="en-US" sz="2400" dirty="0">
                <a:ln>
                  <a:solidFill>
                    <a:schemeClr val="accent3"/>
                  </a:solidFill>
                </a:ln>
                <a:latin typeface="Arial Narrow" panose="020B0606020202030204" pitchFamily="34" charset="0"/>
              </a:rPr>
              <a:t> </a:t>
            </a:r>
            <a:r>
              <a:rPr lang="en-US" sz="2400" dirty="0" err="1">
                <a:ln>
                  <a:solidFill>
                    <a:schemeClr val="accent3"/>
                  </a:solidFill>
                </a:ln>
                <a:latin typeface="Arial Narrow" panose="020B0606020202030204" pitchFamily="34" charset="0"/>
              </a:rPr>
              <a:t>Recopilar</a:t>
            </a:r>
            <a:r>
              <a:rPr lang="en-US" sz="2400" dirty="0">
                <a:ln>
                  <a:solidFill>
                    <a:schemeClr val="accent3"/>
                  </a:solidFill>
                </a:ln>
                <a:latin typeface="Arial Narrow" panose="020B0606020202030204" pitchFamily="34" charset="0"/>
              </a:rPr>
              <a:t> </a:t>
            </a:r>
            <a:r>
              <a:rPr lang="en-US" sz="2400" dirty="0" err="1">
                <a:ln>
                  <a:solidFill>
                    <a:schemeClr val="accent3"/>
                  </a:solidFill>
                </a:ln>
                <a:latin typeface="Arial Narrow" panose="020B0606020202030204" pitchFamily="34" charset="0"/>
              </a:rPr>
              <a:t>informacion</a:t>
            </a:r>
            <a:r>
              <a:rPr lang="en-US" sz="2400" dirty="0">
                <a:ln>
                  <a:solidFill>
                    <a:schemeClr val="accent3"/>
                  </a:solidFill>
                </a:ln>
                <a:latin typeface="Arial Narrow" panose="020B0606020202030204" pitchFamily="34" charset="0"/>
              </a:rPr>
              <a:t> de las </a:t>
            </a:r>
            <a:r>
              <a:rPr lang="en-US" sz="2400" dirty="0" err="1">
                <a:ln>
                  <a:solidFill>
                    <a:schemeClr val="accent3"/>
                  </a:solidFill>
                </a:ln>
                <a:latin typeface="Arial Narrow" panose="020B0606020202030204" pitchFamily="34" charset="0"/>
              </a:rPr>
              <a:t>partes</a:t>
            </a:r>
            <a:r>
              <a:rPr lang="en-US" sz="2400" dirty="0">
                <a:ln>
                  <a:solidFill>
                    <a:schemeClr val="accent3"/>
                  </a:solidFill>
                </a:ln>
                <a:latin typeface="Arial Narrow" panose="020B0606020202030204" pitchFamily="34" charset="0"/>
              </a:rPr>
              <a:t> </a:t>
            </a:r>
            <a:r>
              <a:rPr lang="en-US" sz="2400" dirty="0" err="1">
                <a:ln>
                  <a:solidFill>
                    <a:schemeClr val="accent3"/>
                  </a:solidFill>
                </a:ln>
                <a:latin typeface="Arial Narrow" panose="020B0606020202030204" pitchFamily="34" charset="0"/>
              </a:rPr>
              <a:t>interesadas</a:t>
            </a:r>
            <a:endParaRPr lang="en-US" sz="2400" dirty="0">
              <a:ln>
                <a:solidFill>
                  <a:schemeClr val="accent3"/>
                </a:solidFill>
              </a:ln>
              <a:latin typeface="Arial Narrow" panose="020B0606020202030204" pitchFamily="34" charset="0"/>
            </a:endParaRPr>
          </a:p>
          <a:p>
            <a:pPr lvl="2">
              <a:buFont typeface="Wingdings" pitchFamily="2" charset="2"/>
              <a:buNone/>
            </a:pPr>
            <a:endParaRPr lang="en-US" sz="2400" dirty="0">
              <a:ln>
                <a:solidFill>
                  <a:schemeClr val="accent3"/>
                </a:solidFill>
              </a:ln>
              <a:latin typeface="Franklin Gothic Demi" panose="020B0703020102020204" pitchFamily="34" charset="0"/>
            </a:endParaRPr>
          </a:p>
          <a:p>
            <a:pPr>
              <a:buFont typeface="Wingdings" pitchFamily="2" charset="2"/>
              <a:buChar char="§"/>
            </a:pPr>
            <a:r>
              <a:rPr lang="en-US" sz="2800" dirty="0">
                <a:ln>
                  <a:solidFill>
                    <a:schemeClr val="accent3"/>
                  </a:solidFill>
                </a:ln>
                <a:latin typeface="Franklin Gothic Demi" panose="020B0703020102020204" pitchFamily="34" charset="0"/>
              </a:rPr>
              <a:t> </a:t>
            </a:r>
            <a:r>
              <a:rPr lang="en-US" sz="2800" dirty="0" err="1">
                <a:ln>
                  <a:solidFill>
                    <a:schemeClr val="accent3"/>
                  </a:solidFill>
                </a:ln>
                <a:latin typeface="Franklin Gothic Demi" panose="020B0703020102020204" pitchFamily="34" charset="0"/>
              </a:rPr>
              <a:t>Soporte</a:t>
            </a:r>
            <a:r>
              <a:rPr lang="en-US" sz="2800" dirty="0">
                <a:ln>
                  <a:solidFill>
                    <a:schemeClr val="accent3"/>
                  </a:solidFill>
                </a:ln>
                <a:latin typeface="Franklin Gothic Demi" panose="020B0703020102020204" pitchFamily="34" charset="0"/>
              </a:rPr>
              <a:t> </a:t>
            </a:r>
            <a:r>
              <a:rPr lang="en-US" sz="2800" dirty="0" err="1">
                <a:ln>
                  <a:solidFill>
                    <a:schemeClr val="accent3"/>
                  </a:solidFill>
                </a:ln>
                <a:latin typeface="Franklin Gothic Demi" panose="020B0703020102020204" pitchFamily="34" charset="0"/>
              </a:rPr>
              <a:t>adicional</a:t>
            </a:r>
            <a:endParaRPr lang="en-US" sz="900" b="1" dirty="0">
              <a:ln>
                <a:solidFill>
                  <a:schemeClr val="accent3"/>
                </a:solidFill>
              </a:ln>
              <a:latin typeface="Franklin Gothic Demi" panose="020B0703020102020204" pitchFamily="34" charset="0"/>
            </a:endParaRPr>
          </a:p>
          <a:p>
            <a:endParaRPr lang="en-US" sz="900" dirty="0">
              <a:ln>
                <a:solidFill>
                  <a:schemeClr val="accent3"/>
                </a:solidFill>
              </a:ln>
              <a:latin typeface="Franklin Gothic Demi" panose="020B0703020102020204" pitchFamily="34" charset="0"/>
            </a:endParaRPr>
          </a:p>
          <a:p>
            <a:pPr lvl="2">
              <a:buFont typeface="Arial" pitchFamily="34" charset="0"/>
              <a:buChar char="•"/>
            </a:pPr>
            <a:r>
              <a:rPr lang="en-US" sz="2400" dirty="0">
                <a:ln>
                  <a:solidFill>
                    <a:schemeClr val="accent3"/>
                  </a:solidFill>
                </a:ln>
                <a:latin typeface="Franklin Gothic Demi" panose="020B0703020102020204" pitchFamily="34" charset="0"/>
              </a:rPr>
              <a:t> </a:t>
            </a:r>
            <a:r>
              <a:rPr lang="en-US" sz="2400" dirty="0" err="1">
                <a:ln>
                  <a:solidFill>
                    <a:schemeClr val="accent3"/>
                  </a:solidFill>
                </a:ln>
                <a:latin typeface="Arial Narrow" panose="020B0606020202030204" pitchFamily="34" charset="0"/>
              </a:rPr>
              <a:t>Asociaciones</a:t>
            </a:r>
            <a:r>
              <a:rPr lang="en-US" sz="2400" dirty="0">
                <a:ln>
                  <a:solidFill>
                    <a:schemeClr val="accent3"/>
                  </a:solidFill>
                </a:ln>
                <a:latin typeface="Arial Narrow" panose="020B0606020202030204" pitchFamily="34" charset="0"/>
              </a:rPr>
              <a:t> familiars y </a:t>
            </a:r>
            <a:r>
              <a:rPr lang="en-US" sz="2400" dirty="0" err="1">
                <a:ln>
                  <a:solidFill>
                    <a:schemeClr val="accent3"/>
                  </a:solidFill>
                </a:ln>
                <a:latin typeface="Arial Narrow" panose="020B0606020202030204" pitchFamily="34" charset="0"/>
              </a:rPr>
              <a:t>escolares</a:t>
            </a:r>
            <a:endParaRPr lang="en-US" sz="2400" dirty="0">
              <a:ln>
                <a:solidFill>
                  <a:schemeClr val="accent3"/>
                </a:solidFill>
              </a:ln>
              <a:latin typeface="Arial Narrow" panose="020B0606020202030204" pitchFamily="34" charset="0"/>
            </a:endParaRPr>
          </a:p>
          <a:p>
            <a:pPr lvl="2">
              <a:buFont typeface="Arial" pitchFamily="34" charset="0"/>
              <a:buChar char="•"/>
            </a:pPr>
            <a:r>
              <a:rPr lang="en-US" sz="2400" dirty="0">
                <a:ln>
                  <a:solidFill>
                    <a:schemeClr val="accent3"/>
                  </a:solidFill>
                </a:ln>
                <a:latin typeface="Arial Narrow" panose="020B0606020202030204" pitchFamily="34" charset="0"/>
              </a:rPr>
              <a:t> </a:t>
            </a:r>
            <a:r>
              <a:rPr lang="en-US" sz="2400" dirty="0" err="1">
                <a:ln>
                  <a:solidFill>
                    <a:schemeClr val="accent3"/>
                  </a:solidFill>
                </a:ln>
                <a:latin typeface="Arial Narrow" panose="020B0606020202030204" pitchFamily="34" charset="0"/>
              </a:rPr>
              <a:t>Asociaciones</a:t>
            </a:r>
            <a:r>
              <a:rPr lang="en-US" sz="2400" dirty="0">
                <a:ln>
                  <a:solidFill>
                    <a:schemeClr val="accent3"/>
                  </a:solidFill>
                </a:ln>
                <a:latin typeface="Arial Narrow" panose="020B0606020202030204" pitchFamily="34" charset="0"/>
              </a:rPr>
              <a:t> </a:t>
            </a:r>
            <a:r>
              <a:rPr lang="en-US" sz="2400" dirty="0" err="1">
                <a:ln>
                  <a:solidFill>
                    <a:schemeClr val="accent3"/>
                  </a:solidFill>
                </a:ln>
                <a:latin typeface="Arial Narrow" panose="020B0606020202030204" pitchFamily="34" charset="0"/>
              </a:rPr>
              <a:t>comerciales</a:t>
            </a:r>
            <a:endParaRPr lang="en-US" sz="2400" dirty="0">
              <a:ln>
                <a:solidFill>
                  <a:schemeClr val="accent3"/>
                </a:solidFill>
              </a:ln>
              <a:latin typeface="Arial Narrow" panose="020B0606020202030204" pitchFamily="34" charset="0"/>
            </a:endParaRPr>
          </a:p>
        </p:txBody>
      </p:sp>
      <p:sp>
        <p:nvSpPr>
          <p:cNvPr id="6" name="Slide Number Placeholder 5"/>
          <p:cNvSpPr>
            <a:spLocks noGrp="1"/>
          </p:cNvSpPr>
          <p:nvPr>
            <p:ph type="sldNum" sz="quarter" idx="12"/>
          </p:nvPr>
        </p:nvSpPr>
        <p:spPr/>
        <p:txBody>
          <a:bodyPr/>
          <a:lstStyle/>
          <a:p>
            <a:pPr>
              <a:defRPr/>
            </a:pPr>
            <a:fld id="{EC355F65-3290-4159-BDA6-D4680175CD5C}" type="slidenum">
              <a:rPr lang="en-US" smtClean="0"/>
              <a:pPr>
                <a:defRPr/>
              </a:pPr>
              <a:t>2</a:t>
            </a:fld>
            <a:endParaRPr lang="en-US" dirty="0"/>
          </a:p>
        </p:txBody>
      </p:sp>
    </p:spTree>
  </p:cSld>
  <p:clrMapOvr>
    <a:masterClrMapping/>
  </p:clrMapOvr>
  <p:transition>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084263" y="428625"/>
            <a:ext cx="8050212" cy="838200"/>
          </a:xfrm>
        </p:spPr>
        <p:txBody>
          <a:bodyPr/>
          <a:lstStyle/>
          <a:p>
            <a:pPr algn="ctr" eaLnBrk="1" hangingPunct="1"/>
            <a:r>
              <a:rPr lang="en-US" sz="4800" dirty="0"/>
              <a:t>Derecho de los </a:t>
            </a:r>
            <a:r>
              <a:rPr lang="en-US" sz="4800" dirty="0">
                <a:ea typeface="Tahoma"/>
                <a:cs typeface="Tahoma"/>
              </a:rPr>
              <a:t>Padres a </a:t>
            </a:r>
            <a:r>
              <a:rPr lang="en-US" sz="4800" dirty="0" err="1">
                <a:ea typeface="Tahoma"/>
                <a:cs typeface="Tahoma"/>
              </a:rPr>
              <a:t>estar</a:t>
            </a:r>
            <a:r>
              <a:rPr lang="en-US" sz="4800" dirty="0">
                <a:ea typeface="Tahoma"/>
                <a:cs typeface="Tahoma"/>
              </a:rPr>
              <a:t> </a:t>
            </a:r>
            <a:r>
              <a:rPr lang="en-US" sz="4800" dirty="0" err="1">
                <a:ea typeface="Tahoma"/>
                <a:cs typeface="Tahoma"/>
              </a:rPr>
              <a:t>informados</a:t>
            </a:r>
            <a:endParaRPr lang="en-US" sz="4800" dirty="0"/>
          </a:p>
        </p:txBody>
      </p:sp>
      <p:sp>
        <p:nvSpPr>
          <p:cNvPr id="15363" name="Text Box 3"/>
          <p:cNvSpPr txBox="1">
            <a:spLocks noChangeArrowheads="1"/>
          </p:cNvSpPr>
          <p:nvPr/>
        </p:nvSpPr>
        <p:spPr bwMode="auto">
          <a:xfrm>
            <a:off x="1597025" y="1536700"/>
            <a:ext cx="7191375" cy="3797963"/>
          </a:xfrm>
          <a:prstGeom prst="rect">
            <a:avLst/>
          </a:prstGeom>
          <a:noFill/>
          <a:ln w="28575" algn="ctr">
            <a:noFill/>
            <a:miter lim="800000"/>
            <a:headEnd/>
            <a:tailEnd/>
          </a:ln>
        </p:spPr>
        <p:txBody>
          <a:bodyPr>
            <a:spAutoFit/>
          </a:bodyPr>
          <a:lstStyle/>
          <a:p>
            <a:pPr marL="457200" indent="-457200" algn="just">
              <a:buFont typeface="Wingdings" pitchFamily="2" charset="2"/>
              <a:buChar char="§"/>
            </a:pPr>
            <a:r>
              <a:rPr lang="es-ES" sz="2800" dirty="0">
                <a:latin typeface="Arial Narrow" panose="020B0606020202030204" pitchFamily="34" charset="0"/>
              </a:rPr>
              <a:t>Los padres tienen el derecho de solicitar y recibir información oportuna con respecto a las calificaciones profesionales de los maestros y </a:t>
            </a:r>
            <a:r>
              <a:rPr lang="es-ES" sz="2800" dirty="0" err="1">
                <a:latin typeface="Arial Narrow" panose="020B0606020202030204" pitchFamily="34" charset="0"/>
              </a:rPr>
              <a:t>paraprofesionales</a:t>
            </a:r>
            <a:r>
              <a:rPr lang="es-ES" sz="2800" dirty="0">
                <a:latin typeface="Arial Narrow" panose="020B0606020202030204" pitchFamily="34" charset="0"/>
              </a:rPr>
              <a:t> de sus hijos.</a:t>
            </a:r>
            <a:endParaRPr lang="es-ES" sz="3200" dirty="0">
              <a:latin typeface="Arial Narrow" panose="020B0606020202030204" pitchFamily="34" charset="0"/>
            </a:endParaRPr>
          </a:p>
          <a:p>
            <a:pPr algn="just"/>
            <a:endParaRPr lang="es-ES" sz="2800" dirty="0">
              <a:latin typeface="Arial Narrow"/>
            </a:endParaRPr>
          </a:p>
          <a:p>
            <a:pPr marL="457200" indent="-457200" algn="just">
              <a:buFont typeface="Wingdings" pitchFamily="2" charset="2"/>
              <a:buChar char="§"/>
            </a:pPr>
            <a:r>
              <a:rPr lang="es-ES" sz="2800" dirty="0">
                <a:latin typeface="Arial Narrow" panose="020B0606020202030204" pitchFamily="34" charset="0"/>
              </a:rPr>
              <a:t>Los padres deben ser notificados si su hijo es asignado o enseñado por cuatro o más semanas consecutivas por un maestro que no está altamente calificado.</a:t>
            </a:r>
            <a:endParaRPr lang="es-ES" sz="2800" dirty="0"/>
          </a:p>
          <a:p>
            <a:pPr marL="225425" indent="-225425" algn="just">
              <a:buFont typeface="Wingdings" pitchFamily="2" charset="2"/>
              <a:buChar char="§"/>
            </a:pPr>
            <a:endParaRPr lang="en-US" sz="2800" dirty="0">
              <a:latin typeface="Arial Narrow" panose="020B0606020202030204" pitchFamily="34" charset="0"/>
            </a:endParaRPr>
          </a:p>
        </p:txBody>
      </p:sp>
      <p:pic>
        <p:nvPicPr>
          <p:cNvPr id="15364" name="Picture 8" descr="j0409643"/>
          <p:cNvPicPr>
            <a:picLocks noChangeAspect="1" noChangeArrowheads="1"/>
          </p:cNvPicPr>
          <p:nvPr/>
        </p:nvPicPr>
        <p:blipFill>
          <a:blip r:embed="rId3" cstate="print"/>
          <a:srcRect/>
          <a:stretch>
            <a:fillRect/>
          </a:stretch>
        </p:blipFill>
        <p:spPr bwMode="auto">
          <a:xfrm>
            <a:off x="5334000" y="4572000"/>
            <a:ext cx="3048000" cy="1905000"/>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pPr>
              <a:defRPr/>
            </a:pPr>
            <a:fld id="{EC355F65-3290-4159-BDA6-D4680175CD5C}" type="slidenum">
              <a:rPr lang="en-US" smtClean="0"/>
              <a:pPr>
                <a:defRPr/>
              </a:pPr>
              <a:t>20</a:t>
            </a:fld>
            <a:endParaRPr lang="en-US" dirty="0"/>
          </a:p>
        </p:txBody>
      </p:sp>
    </p:spTree>
  </p:cSld>
  <p:clrMapOvr>
    <a:masterClrMapping/>
  </p:clrMapOvr>
  <p:transition>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447800" y="0"/>
            <a:ext cx="7962901" cy="1295400"/>
          </a:xfrm>
        </p:spPr>
        <p:txBody>
          <a:bodyPr/>
          <a:lstStyle/>
          <a:p>
            <a:pPr algn="ctr" eaLnBrk="1" hangingPunct="1"/>
            <a:r>
              <a:rPr lang="en-US" sz="4800" dirty="0">
                <a:ea typeface="Tahoma"/>
                <a:cs typeface="Tahoma"/>
              </a:rPr>
              <a:t>Los </a:t>
            </a:r>
            <a:r>
              <a:rPr lang="en-US" sz="4800" dirty="0" err="1">
                <a:ea typeface="Tahoma"/>
                <a:cs typeface="Tahoma"/>
              </a:rPr>
              <a:t>estudios</a:t>
            </a:r>
            <a:r>
              <a:rPr lang="en-US" sz="4800" dirty="0">
                <a:ea typeface="Tahoma"/>
                <a:cs typeface="Tahoma"/>
              </a:rPr>
              <a:t> </a:t>
            </a:r>
            <a:r>
              <a:rPr lang="en-US" sz="4800" dirty="0" err="1">
                <a:ea typeface="Tahoma"/>
                <a:cs typeface="Tahoma"/>
              </a:rPr>
              <a:t>muestran</a:t>
            </a:r>
            <a:r>
              <a:rPr lang="en-US" sz="4800" dirty="0">
                <a:ea typeface="Tahoma"/>
                <a:cs typeface="Tahoma"/>
              </a:rPr>
              <a:t>...</a:t>
            </a:r>
            <a:r>
              <a:rPr lang="en-US" sz="1800" dirty="0">
                <a:solidFill>
                  <a:schemeClr val="tx1"/>
                </a:solidFill>
                <a:latin typeface="+mj-ea"/>
                <a:cs typeface="+mj-ea"/>
              </a:rPr>
              <a:t/>
            </a:r>
            <a:br>
              <a:rPr lang="en-US" sz="1800" dirty="0">
                <a:solidFill>
                  <a:schemeClr val="tx1"/>
                </a:solidFill>
                <a:latin typeface="+mj-ea"/>
                <a:cs typeface="+mj-ea"/>
              </a:rPr>
            </a:br>
            <a:r>
              <a:rPr lang="en-US" sz="1800" dirty="0"/>
              <a:t>(Epstein y </a:t>
            </a:r>
            <a:r>
              <a:rPr lang="en-US" sz="1800" dirty="0" err="1"/>
              <a:t>Asociados</a:t>
            </a:r>
            <a:r>
              <a:rPr lang="en-US" sz="1800" dirty="0"/>
              <a:t>, 2009)</a:t>
            </a:r>
            <a:endParaRPr lang="en-US" sz="4800" dirty="0"/>
          </a:p>
        </p:txBody>
      </p:sp>
      <p:sp>
        <p:nvSpPr>
          <p:cNvPr id="17411" name="Text Box 4"/>
          <p:cNvSpPr txBox="1">
            <a:spLocks noChangeArrowheads="1"/>
          </p:cNvSpPr>
          <p:nvPr/>
        </p:nvSpPr>
        <p:spPr bwMode="auto">
          <a:xfrm>
            <a:off x="1873250" y="1922463"/>
            <a:ext cx="184150" cy="311150"/>
          </a:xfrm>
          <a:prstGeom prst="rect">
            <a:avLst/>
          </a:prstGeom>
          <a:noFill/>
          <a:ln w="28575" algn="ctr">
            <a:noFill/>
            <a:miter lim="800000"/>
            <a:headEnd/>
            <a:tailEnd/>
          </a:ln>
        </p:spPr>
        <p:txBody>
          <a:bodyPr wrap="none">
            <a:spAutoFit/>
          </a:bodyPr>
          <a:lstStyle/>
          <a:p>
            <a:endParaRPr lang="en-US" dirty="0"/>
          </a:p>
        </p:txBody>
      </p:sp>
      <p:sp>
        <p:nvSpPr>
          <p:cNvPr id="17412" name="Text Box 5"/>
          <p:cNvSpPr txBox="1">
            <a:spLocks noChangeArrowheads="1"/>
          </p:cNvSpPr>
          <p:nvPr/>
        </p:nvSpPr>
        <p:spPr bwMode="auto">
          <a:xfrm>
            <a:off x="1752600" y="1524000"/>
            <a:ext cx="6781800" cy="5404556"/>
          </a:xfrm>
          <a:prstGeom prst="rect">
            <a:avLst/>
          </a:prstGeom>
          <a:noFill/>
          <a:ln w="28575" algn="ctr">
            <a:noFill/>
            <a:miter lim="800000"/>
            <a:headEnd/>
            <a:tailEnd/>
          </a:ln>
        </p:spPr>
        <p:txBody>
          <a:bodyPr wrap="square">
            <a:spAutoFit/>
          </a:bodyPr>
          <a:lstStyle/>
          <a:p>
            <a:pPr lvl="1"/>
            <a:r>
              <a:rPr lang="es-ES" sz="2600" b="1" dirty="0">
                <a:latin typeface="Arial Narrow" panose="020B0606020202030204" pitchFamily="34" charset="0"/>
              </a:rPr>
              <a:t>Independientemente del estatus socioeconómico, cuando los padres están involucrados, los estudiantes tienen más probabilidades de:</a:t>
            </a:r>
            <a:endParaRPr lang="es-ES" b="1" dirty="0">
              <a:cs typeface="Arial"/>
            </a:endParaRPr>
          </a:p>
          <a:p>
            <a:pPr lvl="1" algn="just">
              <a:buFont typeface="Wingdings" pitchFamily="2" charset="2"/>
              <a:buChar char="§"/>
            </a:pPr>
            <a:r>
              <a:rPr lang="es-ES" sz="2600" dirty="0">
                <a:latin typeface="Arial Narrow" panose="020B0606020202030204" pitchFamily="34" charset="0"/>
              </a:rPr>
              <a:t>  Asistir a la escuela regularmente</a:t>
            </a:r>
            <a:endParaRPr lang="es-ES" dirty="0"/>
          </a:p>
          <a:p>
            <a:pPr lvl="1" algn="just">
              <a:buFont typeface="Wingdings" pitchFamily="2" charset="2"/>
              <a:buChar char="§"/>
            </a:pPr>
            <a:r>
              <a:rPr lang="es-ES" sz="2600" dirty="0">
                <a:latin typeface="Arial Narrow" panose="020B0606020202030204" pitchFamily="34" charset="0"/>
              </a:rPr>
              <a:t>  Ganar mejores calificaciones</a:t>
            </a:r>
            <a:endParaRPr lang="es-ES" dirty="0"/>
          </a:p>
          <a:p>
            <a:pPr lvl="1" algn="just">
              <a:buFont typeface="Wingdings" pitchFamily="2" charset="2"/>
              <a:buChar char="§"/>
            </a:pPr>
            <a:r>
              <a:rPr lang="es-ES" sz="2600" dirty="0">
                <a:latin typeface="Arial Narrow" panose="020B0606020202030204" pitchFamily="34" charset="0"/>
              </a:rPr>
              <a:t>  Obtener mejores resultados de exámenes</a:t>
            </a:r>
            <a:endParaRPr lang="es-ES" dirty="0"/>
          </a:p>
          <a:p>
            <a:pPr lvl="1" algn="just">
              <a:buFont typeface="Wingdings" pitchFamily="2" charset="2"/>
              <a:buChar char="§"/>
            </a:pPr>
            <a:r>
              <a:rPr lang="es-ES" sz="2600" dirty="0">
                <a:latin typeface="Arial Narrow" panose="020B0606020202030204" pitchFamily="34" charset="0"/>
              </a:rPr>
              <a:t>  Pase cursos/ materias</a:t>
            </a:r>
            <a:endParaRPr lang="es-ES" dirty="0"/>
          </a:p>
          <a:p>
            <a:pPr lvl="1" algn="just">
              <a:buFont typeface="Wingdings" pitchFamily="2" charset="2"/>
              <a:buChar char="§"/>
            </a:pPr>
            <a:r>
              <a:rPr lang="es-ES" sz="2600" dirty="0">
                <a:latin typeface="Arial Narrow" panose="020B0606020202030204" pitchFamily="34" charset="0"/>
              </a:rPr>
              <a:t>  Ser promovido al siguiente grado</a:t>
            </a:r>
            <a:endParaRPr lang="es-ES" dirty="0"/>
          </a:p>
          <a:p>
            <a:pPr lvl="1" algn="just">
              <a:buFont typeface="Wingdings" pitchFamily="2" charset="2"/>
              <a:buChar char="§"/>
            </a:pPr>
            <a:r>
              <a:rPr lang="es-ES" sz="2600" dirty="0">
                <a:latin typeface="Arial Narrow" panose="020B0606020202030204" pitchFamily="34" charset="0"/>
              </a:rPr>
              <a:t>  Adaptarse al cambio</a:t>
            </a:r>
            <a:endParaRPr lang="es-ES" dirty="0"/>
          </a:p>
          <a:p>
            <a:pPr lvl="1" algn="just">
              <a:buFont typeface="Wingdings" pitchFamily="2" charset="2"/>
              <a:buChar char="§"/>
            </a:pPr>
            <a:r>
              <a:rPr lang="es-ES" sz="2600" dirty="0">
                <a:latin typeface="Arial Narrow" panose="020B0606020202030204" pitchFamily="34" charset="0"/>
              </a:rPr>
              <a:t>  Tener mejores habilidades sociales</a:t>
            </a:r>
            <a:endParaRPr lang="es-ES" dirty="0"/>
          </a:p>
          <a:p>
            <a:pPr lvl="1" algn="just">
              <a:buFont typeface="Wingdings" pitchFamily="2" charset="2"/>
              <a:buChar char="§"/>
            </a:pPr>
            <a:r>
              <a:rPr lang="es-ES" sz="2600" dirty="0">
                <a:latin typeface="Arial Narrow" panose="020B0606020202030204" pitchFamily="34" charset="0"/>
              </a:rPr>
              <a:t>  Graduarse</a:t>
            </a:r>
            <a:endParaRPr lang="es-ES" dirty="0">
              <a:latin typeface="Arial"/>
              <a:cs typeface="Arial"/>
            </a:endParaRPr>
          </a:p>
          <a:p>
            <a:pPr lvl="1" algn="just">
              <a:buFont typeface="Wingdings" pitchFamily="2" charset="2"/>
              <a:buChar char="§"/>
            </a:pPr>
            <a:r>
              <a:rPr lang="es-ES" sz="2600" dirty="0" smtClean="0">
                <a:latin typeface="Arial Narrow" panose="020B0606020202030204" pitchFamily="34" charset="0"/>
              </a:rPr>
              <a:t> Continuar </a:t>
            </a:r>
            <a:r>
              <a:rPr lang="es-ES" sz="2600" dirty="0">
                <a:latin typeface="Arial Narrow" panose="020B0606020202030204" pitchFamily="34" charset="0"/>
              </a:rPr>
              <a:t>su educación profesional</a:t>
            </a:r>
            <a:endParaRPr lang="es-ES" dirty="0">
              <a:cs typeface="Arial"/>
            </a:endParaRPr>
          </a:p>
          <a:p>
            <a:pPr lvl="1" algn="just"/>
            <a:r>
              <a:rPr lang="es-ES" sz="2600" dirty="0">
                <a:latin typeface="Tahoma" pitchFamily="34" charset="0"/>
              </a:rPr>
              <a:t>	</a:t>
            </a:r>
            <a:r>
              <a:rPr lang="es-ES" sz="2800" dirty="0">
                <a:latin typeface="Tahoma" pitchFamily="34" charset="0"/>
              </a:rPr>
              <a:t> </a:t>
            </a:r>
          </a:p>
        </p:txBody>
      </p:sp>
      <p:sp>
        <p:nvSpPr>
          <p:cNvPr id="5" name="Slide Number Placeholder 4"/>
          <p:cNvSpPr>
            <a:spLocks noGrp="1"/>
          </p:cNvSpPr>
          <p:nvPr>
            <p:ph type="sldNum" sz="quarter" idx="12"/>
          </p:nvPr>
        </p:nvSpPr>
        <p:spPr/>
        <p:txBody>
          <a:bodyPr/>
          <a:lstStyle/>
          <a:p>
            <a:pPr>
              <a:defRPr/>
            </a:pPr>
            <a:fld id="{EC355F65-3290-4159-BDA6-D4680175CD5C}" type="slidenum">
              <a:rPr lang="en-US" smtClean="0"/>
              <a:pPr>
                <a:defRPr/>
              </a:pPr>
              <a:t>21</a:t>
            </a:fld>
            <a:endParaRPr lang="en-US" dirty="0"/>
          </a:p>
        </p:txBody>
      </p:sp>
    </p:spTree>
  </p:cSld>
  <p:clrMapOvr>
    <a:masterClrMapping/>
  </p:clrMapOvr>
  <p:transition>
    <p:fade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
          <p:cNvSpPr>
            <a:spLocks noGrp="1" noChangeArrowheads="1"/>
          </p:cNvSpPr>
          <p:nvPr>
            <p:ph type="title"/>
          </p:nvPr>
        </p:nvSpPr>
        <p:spPr>
          <a:xfrm>
            <a:off x="1343025" y="409575"/>
            <a:ext cx="7856538" cy="838200"/>
          </a:xfrm>
        </p:spPr>
        <p:txBody>
          <a:bodyPr/>
          <a:lstStyle/>
          <a:p>
            <a:pPr algn="ctr" eaLnBrk="1" hangingPunct="1"/>
            <a:r>
              <a:rPr lang="en-US" sz="4800" dirty="0"/>
              <a:t>Consejos para el </a:t>
            </a:r>
            <a:r>
              <a:rPr lang="en-US" sz="4800" dirty="0" err="1"/>
              <a:t>éxito</a:t>
            </a:r>
            <a:r>
              <a:rPr lang="en-US" sz="4800" dirty="0"/>
              <a:t>:</a:t>
            </a:r>
          </a:p>
        </p:txBody>
      </p:sp>
      <p:sp>
        <p:nvSpPr>
          <p:cNvPr id="18435" name="Text Box 13"/>
          <p:cNvSpPr txBox="1">
            <a:spLocks noChangeArrowheads="1"/>
          </p:cNvSpPr>
          <p:nvPr/>
        </p:nvSpPr>
        <p:spPr bwMode="auto">
          <a:xfrm>
            <a:off x="1905000" y="1447800"/>
            <a:ext cx="6705600" cy="4573560"/>
          </a:xfrm>
          <a:prstGeom prst="rect">
            <a:avLst/>
          </a:prstGeom>
          <a:noFill/>
          <a:ln w="28575" algn="ctr">
            <a:noFill/>
            <a:miter lim="800000"/>
            <a:headEnd/>
            <a:tailEnd/>
          </a:ln>
        </p:spPr>
        <p:txBody>
          <a:bodyPr wrap="square">
            <a:spAutoFit/>
          </a:bodyPr>
          <a:lstStyle/>
          <a:p>
            <a:pPr marL="225425" indent="-225425" algn="just">
              <a:buFont typeface="Wingdings" pitchFamily="2" charset="2"/>
              <a:buChar char="§"/>
            </a:pPr>
            <a:r>
              <a:rPr lang="es-ES" sz="2800" dirty="0">
                <a:latin typeface="Arial Narrow" panose="020B0606020202030204" pitchFamily="34" charset="0"/>
              </a:rPr>
              <a:t>¡Comuníquese con el maestro de su hijo a menudo durante todo el año</a:t>
            </a:r>
            <a:r>
              <a:rPr lang="es-ES" sz="2800" dirty="0" smtClean="0">
                <a:latin typeface="Arial Narrow" panose="020B0606020202030204" pitchFamily="34" charset="0"/>
              </a:rPr>
              <a:t>!</a:t>
            </a:r>
            <a:endParaRPr lang="es-ES" sz="2800" dirty="0">
              <a:latin typeface="Arial Narrow" panose="020B0606020202030204" pitchFamily="34" charset="0"/>
            </a:endParaRPr>
          </a:p>
          <a:p>
            <a:pPr marL="225425" indent="-225425" algn="just">
              <a:buFont typeface="Wingdings" pitchFamily="2" charset="2"/>
              <a:buChar char="§"/>
            </a:pPr>
            <a:r>
              <a:rPr lang="es-ES" sz="2800" dirty="0">
                <a:latin typeface="Arial Narrow" panose="020B0606020202030204" pitchFamily="34" charset="0"/>
              </a:rPr>
              <a:t>Considere </a:t>
            </a:r>
            <a:r>
              <a:rPr lang="es-ES" sz="2800" dirty="0" smtClean="0">
                <a:latin typeface="Arial Narrow" panose="020B0606020202030204" pitchFamily="34" charset="0"/>
              </a:rPr>
              <a:t>unirse el </a:t>
            </a:r>
            <a:r>
              <a:rPr lang="es-ES" sz="2800" dirty="0">
                <a:latin typeface="Arial Narrow" panose="020B0606020202030204" pitchFamily="34" charset="0"/>
              </a:rPr>
              <a:t>Consejo Asesor Escolar (SAC) o el Consejo Asesor del Distrito Título I. ¡Deja que se escuche tu voz</a:t>
            </a:r>
            <a:r>
              <a:rPr lang="es-ES" sz="2800" dirty="0" smtClean="0">
                <a:latin typeface="Arial Narrow" panose="020B0606020202030204" pitchFamily="34" charset="0"/>
              </a:rPr>
              <a:t>!</a:t>
            </a:r>
            <a:endParaRPr lang="es-ES" sz="2800" dirty="0">
              <a:latin typeface="Arial Narrow" panose="020B0606020202030204" pitchFamily="34" charset="0"/>
            </a:endParaRPr>
          </a:p>
          <a:p>
            <a:pPr marL="225425" lvl="0" indent="-225425" algn="just">
              <a:buFont typeface="Wingdings" pitchFamily="2" charset="2"/>
              <a:buChar char="§"/>
            </a:pPr>
            <a:r>
              <a:rPr lang="es-ES" altLang="en-US" sz="2800" dirty="0">
                <a:solidFill>
                  <a:srgbClr val="202124"/>
                </a:solidFill>
                <a:latin typeface="Arial Narrow" panose="020B0606020202030204" pitchFamily="34" charset="0"/>
              </a:rPr>
              <a:t>Haga que la asistencia, la puntualidad, la tarea y la lectura sean prioridades. </a:t>
            </a:r>
          </a:p>
          <a:p>
            <a:pPr marL="225425" lvl="0" indent="-225425" algn="just">
              <a:buFont typeface="Wingdings" pitchFamily="2" charset="2"/>
              <a:buChar char="§"/>
            </a:pPr>
            <a:r>
              <a:rPr lang="es-ES" altLang="en-US" sz="2800" dirty="0" smtClean="0">
                <a:solidFill>
                  <a:srgbClr val="202124"/>
                </a:solidFill>
                <a:latin typeface="Arial Narrow" panose="020B0606020202030204" pitchFamily="34" charset="0"/>
              </a:rPr>
              <a:t>Asista </a:t>
            </a:r>
            <a:r>
              <a:rPr lang="es-ES" altLang="en-US" sz="2800" dirty="0">
                <a:solidFill>
                  <a:srgbClr val="202124"/>
                </a:solidFill>
                <a:latin typeface="Arial Narrow" panose="020B0606020202030204" pitchFamily="34" charset="0"/>
              </a:rPr>
              <a:t>a eventos familiares de PBA y conferencias de maestros</a:t>
            </a:r>
            <a:r>
              <a:rPr lang="es-ES" altLang="en-US" sz="2800" dirty="0" smtClean="0">
                <a:solidFill>
                  <a:srgbClr val="202124"/>
                </a:solidFill>
                <a:latin typeface="Arial Narrow" panose="020B0606020202030204" pitchFamily="34" charset="0"/>
              </a:rPr>
              <a:t>.</a:t>
            </a:r>
            <a:endParaRPr lang="es-ES" sz="2800" dirty="0">
              <a:latin typeface="Arial Narrow" panose="020B0606020202030204" pitchFamily="34" charset="0"/>
            </a:endParaRPr>
          </a:p>
          <a:p>
            <a:pPr marL="225425" indent="-225425" algn="just">
              <a:buFont typeface="Wingdings" pitchFamily="2" charset="2"/>
              <a:buChar char="§"/>
            </a:pPr>
            <a:r>
              <a:rPr lang="es-ES" sz="2800" dirty="0">
                <a:latin typeface="Arial Narrow" panose="020B0606020202030204" pitchFamily="34" charset="0"/>
              </a:rPr>
              <a:t>Comuníquese con </a:t>
            </a:r>
            <a:r>
              <a:rPr lang="es-ES" sz="2800" dirty="0" smtClean="0">
                <a:latin typeface="Arial Narrow" panose="020B0606020202030204" pitchFamily="34" charset="0"/>
              </a:rPr>
              <a:t>Nina Orellana </a:t>
            </a:r>
            <a:r>
              <a:rPr lang="es-ES" sz="2800" dirty="0">
                <a:latin typeface="Arial Narrow" panose="020B0606020202030204" pitchFamily="34" charset="0"/>
              </a:rPr>
              <a:t>al 321-984-2710 o </a:t>
            </a:r>
            <a:r>
              <a:rPr lang="es-ES" sz="2800" dirty="0" smtClean="0">
                <a:latin typeface="Arial Narrow" panose="020B0606020202030204" pitchFamily="34" charset="0"/>
                <a:hlinkClick r:id="rId3"/>
              </a:rPr>
              <a:t>korellana@palmbayacademy.org</a:t>
            </a:r>
            <a:r>
              <a:rPr lang="es-ES" sz="2800" dirty="0" smtClean="0">
                <a:latin typeface="Arial Narrow" panose="020B0606020202030204" pitchFamily="34" charset="0"/>
              </a:rPr>
              <a:t> con preguntas, sugerencias, preocupaciones. </a:t>
            </a:r>
            <a:endParaRPr lang="en-US" sz="2800" dirty="0">
              <a:latin typeface="Arial Narrow" panose="020B0606020202030204" pitchFamily="34" charset="0"/>
            </a:endParaRPr>
          </a:p>
        </p:txBody>
      </p:sp>
      <p:sp>
        <p:nvSpPr>
          <p:cNvPr id="3086" name="Text Box 14"/>
          <p:cNvSpPr txBox="1">
            <a:spLocks noChangeArrowheads="1"/>
          </p:cNvSpPr>
          <p:nvPr/>
        </p:nvSpPr>
        <p:spPr bwMode="auto">
          <a:xfrm>
            <a:off x="-254000" y="3724275"/>
            <a:ext cx="457200" cy="433388"/>
          </a:xfrm>
          <a:prstGeom prst="rect">
            <a:avLst/>
          </a:prstGeom>
          <a:noFill/>
          <a:ln w="28575" algn="ctr">
            <a:noFill/>
            <a:miter lim="800000"/>
            <a:headEnd/>
            <a:tailEnd/>
          </a:ln>
          <a:effectLst/>
        </p:spPr>
        <p:txBody>
          <a:bodyPr wrap="none">
            <a:spAutoFit/>
          </a:bodyPr>
          <a:lstStyle/>
          <a:p>
            <a:pPr>
              <a:buFont typeface="Wingdings" pitchFamily="2" charset="2"/>
              <a:buChar char="§"/>
              <a:defRPr/>
            </a:pPr>
            <a:r>
              <a:rPr lang="en-US" sz="2800" dirty="0">
                <a:effectLst>
                  <a:outerShdw blurRad="38100" dist="38100" dir="2700000" algn="tl">
                    <a:srgbClr val="C0C0C0"/>
                  </a:outerShdw>
                </a:effectLst>
                <a:latin typeface="Tahoma" pitchFamily="34" charset="0"/>
              </a:rPr>
              <a:t> </a:t>
            </a:r>
          </a:p>
        </p:txBody>
      </p:sp>
      <p:sp>
        <p:nvSpPr>
          <p:cNvPr id="5" name="Slide Number Placeholder 4"/>
          <p:cNvSpPr>
            <a:spLocks noGrp="1"/>
          </p:cNvSpPr>
          <p:nvPr>
            <p:ph type="sldNum" sz="quarter" idx="12"/>
          </p:nvPr>
        </p:nvSpPr>
        <p:spPr/>
        <p:txBody>
          <a:bodyPr/>
          <a:lstStyle/>
          <a:p>
            <a:pPr>
              <a:defRPr/>
            </a:pPr>
            <a:fld id="{EC355F65-3290-4159-BDA6-D4680175CD5C}" type="slidenum">
              <a:rPr lang="en-US" smtClean="0"/>
              <a:pPr>
                <a:defRPr/>
              </a:pPr>
              <a:t>22</a:t>
            </a:fld>
            <a:endParaRPr lang="en-US" dirty="0"/>
          </a:p>
        </p:txBody>
      </p:sp>
      <p:sp>
        <p:nvSpPr>
          <p:cNvPr id="3" name="Rectangle 2"/>
          <p:cNvSpPr>
            <a:spLocks noChangeArrowheads="1"/>
          </p:cNvSpPr>
          <p:nvPr/>
        </p:nvSpPr>
        <p:spPr bwMode="auto">
          <a:xfrm>
            <a:off x="152400" y="260128"/>
            <a:ext cx="65" cy="24174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ransition>
    <p:fade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dirty="0"/>
              <a:t>Consejos para el </a:t>
            </a:r>
            <a:r>
              <a:rPr lang="en-US" sz="4800" dirty="0" err="1"/>
              <a:t>exito</a:t>
            </a:r>
            <a:r>
              <a:rPr lang="en-US" sz="4800" dirty="0"/>
              <a:t>:</a:t>
            </a:r>
          </a:p>
        </p:txBody>
      </p:sp>
      <p:sp>
        <p:nvSpPr>
          <p:cNvPr id="4" name="Slide Number Placeholder 3"/>
          <p:cNvSpPr>
            <a:spLocks noGrp="1"/>
          </p:cNvSpPr>
          <p:nvPr>
            <p:ph type="sldNum" sz="quarter" idx="12"/>
          </p:nvPr>
        </p:nvSpPr>
        <p:spPr/>
        <p:txBody>
          <a:bodyPr/>
          <a:lstStyle/>
          <a:p>
            <a:pPr>
              <a:defRPr/>
            </a:pPr>
            <a:fld id="{EC355F65-3290-4159-BDA6-D4680175CD5C}" type="slidenum">
              <a:rPr lang="en-US" smtClean="0"/>
              <a:pPr>
                <a:defRPr/>
              </a:pPr>
              <a:t>23</a:t>
            </a:fld>
            <a:endParaRPr lang="en-US" dirty="0"/>
          </a:p>
        </p:txBody>
      </p:sp>
      <p:sp>
        <p:nvSpPr>
          <p:cNvPr id="6" name="Right Arrow 5"/>
          <p:cNvSpPr/>
          <p:nvPr/>
        </p:nvSpPr>
        <p:spPr bwMode="auto">
          <a:xfrm rot="19269298">
            <a:off x="5461301" y="5888943"/>
            <a:ext cx="1752600" cy="937909"/>
          </a:xfrm>
          <a:prstGeom prst="rightArrow">
            <a:avLst/>
          </a:prstGeom>
          <a:solidFill>
            <a:srgbClr val="FF0000"/>
          </a:solidFill>
          <a:ln w="2857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80000"/>
              </a:lnSpc>
              <a:spcBef>
                <a:spcPct val="2000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8" name="Content Placeholder 7"/>
          <p:cNvSpPr>
            <a:spLocks noGrp="1"/>
          </p:cNvSpPr>
          <p:nvPr>
            <p:ph idx="1"/>
          </p:nvPr>
        </p:nvSpPr>
        <p:spPr/>
        <p:txBody>
          <a:bodyPr/>
          <a:lstStyle/>
          <a:p>
            <a:r>
              <a:rPr lang="es-ES" sz="1800" dirty="0"/>
              <a:t>https://www.palmbayacademy.org/</a:t>
            </a:r>
          </a:p>
          <a:p>
            <a:r>
              <a:rPr lang="es-ES" sz="1800" dirty="0"/>
              <a:t>Sobre nosotros, Líder en Mí, Campus, Servicios, Estudiantes, Padres, Información, </a:t>
            </a:r>
            <a:r>
              <a:rPr lang="es-ES" sz="1800" dirty="0" err="1"/>
              <a:t>Newsletter</a:t>
            </a:r>
            <a:r>
              <a:rPr lang="es-ES" sz="1800" dirty="0"/>
              <a:t>, Contacto y Calendario</a:t>
            </a:r>
          </a:p>
          <a:p>
            <a:r>
              <a:rPr lang="es-ES" sz="1800" dirty="0"/>
              <a:t>Demostración de la función Google </a:t>
            </a:r>
            <a:r>
              <a:rPr lang="es-ES" sz="1800" dirty="0" err="1"/>
              <a:t>Translate</a:t>
            </a:r>
            <a:endParaRPr lang="es-ES" sz="1800" dirty="0"/>
          </a:p>
          <a:p>
            <a:endParaRPr lang="en-US" sz="1800" dirty="0"/>
          </a:p>
        </p:txBody>
      </p:sp>
      <p:pic>
        <p:nvPicPr>
          <p:cNvPr id="7" name="Picture 6">
            <a:extLst>
              <a:ext uri="{FF2B5EF4-FFF2-40B4-BE49-F238E27FC236}">
                <a16:creationId xmlns:a16="http://schemas.microsoft.com/office/drawing/2014/main" xmlns="" id="{71F019CA-264C-4948-BBAA-6A2FE556911D}"/>
              </a:ext>
            </a:extLst>
          </p:cNvPr>
          <p:cNvPicPr>
            <a:picLocks noChangeAspect="1"/>
          </p:cNvPicPr>
          <p:nvPr/>
        </p:nvPicPr>
        <p:blipFill>
          <a:blip r:embed="rId2"/>
          <a:stretch>
            <a:fillRect/>
          </a:stretch>
        </p:blipFill>
        <p:spPr>
          <a:xfrm>
            <a:off x="76200" y="3420866"/>
            <a:ext cx="8763000" cy="1676399"/>
          </a:xfrm>
          <a:prstGeom prst="rect">
            <a:avLst/>
          </a:prstGeom>
        </p:spPr>
      </p:pic>
    </p:spTree>
    <p:extLst>
      <p:ext uri="{BB962C8B-B14F-4D97-AF65-F5344CB8AC3E}">
        <p14:creationId xmlns:p14="http://schemas.microsoft.com/office/powerpoint/2010/main" val="549739969"/>
      </p:ext>
    </p:extLst>
  </p:cSld>
  <p:clrMapOvr>
    <a:masterClrMapping/>
  </p:clrMapOvr>
  <p:transition>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609725" y="304800"/>
            <a:ext cx="7586663" cy="838200"/>
          </a:xfrm>
        </p:spPr>
        <p:txBody>
          <a:bodyPr/>
          <a:lstStyle/>
          <a:p>
            <a:pPr algn="ctr" eaLnBrk="1" hangingPunct="1"/>
            <a:r>
              <a:rPr lang="en-US" sz="4000" dirty="0"/>
              <a:t>Consejos para el </a:t>
            </a:r>
            <a:r>
              <a:rPr lang="en-US" sz="4000" dirty="0" err="1"/>
              <a:t>exito</a:t>
            </a:r>
            <a:r>
              <a:rPr lang="en-US" sz="4000" dirty="0"/>
              <a:t>:</a:t>
            </a:r>
          </a:p>
        </p:txBody>
      </p:sp>
      <p:sp>
        <p:nvSpPr>
          <p:cNvPr id="7" name="Slide Number Placeholder 6"/>
          <p:cNvSpPr>
            <a:spLocks noGrp="1"/>
          </p:cNvSpPr>
          <p:nvPr>
            <p:ph type="sldNum" sz="quarter" idx="12"/>
          </p:nvPr>
        </p:nvSpPr>
        <p:spPr/>
        <p:txBody>
          <a:bodyPr/>
          <a:lstStyle/>
          <a:p>
            <a:pPr>
              <a:defRPr/>
            </a:pPr>
            <a:fld id="{EC355F65-3290-4159-BDA6-D4680175CD5C}" type="slidenum">
              <a:rPr lang="en-US" smtClean="0"/>
              <a:pPr>
                <a:defRPr/>
              </a:pPr>
              <a:t>24</a:t>
            </a:fld>
            <a:endParaRPr lang="en-US" dirty="0"/>
          </a:p>
        </p:txBody>
      </p:sp>
      <p:sp>
        <p:nvSpPr>
          <p:cNvPr id="2" name="TextBox 1"/>
          <p:cNvSpPr txBox="1"/>
          <p:nvPr/>
        </p:nvSpPr>
        <p:spPr>
          <a:xfrm>
            <a:off x="1609725" y="1447800"/>
            <a:ext cx="7153275" cy="4819781"/>
          </a:xfrm>
          <a:prstGeom prst="rect">
            <a:avLst/>
          </a:prstGeom>
          <a:noFill/>
        </p:spPr>
        <p:txBody>
          <a:bodyPr wrap="square" rtlCol="0">
            <a:spAutoFit/>
          </a:bodyPr>
          <a:lstStyle/>
          <a:p>
            <a:pPr marL="285750" indent="-285750">
              <a:buFont typeface="Arial" panose="020B0604020202020204" pitchFamily="34" charset="0"/>
              <a:buChar char="•"/>
            </a:pPr>
            <a:r>
              <a:rPr lang="es-ES" sz="3200" dirty="0">
                <a:latin typeface="Arial Narrow" panose="020B0606020202030204" pitchFamily="34" charset="0"/>
              </a:rPr>
              <a:t>No te olvides de registrarte para tu cuenta </a:t>
            </a:r>
            <a:r>
              <a:rPr lang="es-ES" sz="3200" b="1" dirty="0">
                <a:latin typeface="Arial Narrow" panose="020B0606020202030204" pitchFamily="34" charset="0"/>
              </a:rPr>
              <a:t>FOCUS</a:t>
            </a:r>
            <a:r>
              <a:rPr lang="es-ES" sz="3200" dirty="0">
                <a:latin typeface="Arial Narrow" panose="020B0606020202030204" pitchFamily="34" charset="0"/>
              </a:rPr>
              <a:t>. ¡Controle las calificaciones de su hijo y manténgase en contacto con su maestro!</a:t>
            </a:r>
          </a:p>
          <a:p>
            <a:pPr marL="285750" indent="-285750">
              <a:buFont typeface="Arial" panose="020B0604020202020204" pitchFamily="34" charset="0"/>
              <a:buChar char="•"/>
            </a:pPr>
            <a:endParaRPr lang="es-ES" sz="3200" dirty="0">
              <a:latin typeface="Arial Narrow" panose="020B0606020202030204" pitchFamily="34" charset="0"/>
            </a:endParaRPr>
          </a:p>
          <a:p>
            <a:pPr marL="285750" indent="-285750">
              <a:buFont typeface="Arial" panose="020B0604020202020204" pitchFamily="34" charset="0"/>
              <a:buChar char="•"/>
            </a:pPr>
            <a:r>
              <a:rPr lang="es-ES" sz="3200" dirty="0">
                <a:latin typeface="Arial Narrow" panose="020B0606020202030204" pitchFamily="34" charset="0"/>
              </a:rPr>
              <a:t>¡Considere ser </a:t>
            </a:r>
            <a:r>
              <a:rPr lang="es-ES" sz="3200" b="1" dirty="0">
                <a:latin typeface="Arial Narrow" panose="020B0606020202030204" pitchFamily="34" charset="0"/>
              </a:rPr>
              <a:t>voluntario</a:t>
            </a:r>
            <a:r>
              <a:rPr lang="es-ES" sz="3200" dirty="0">
                <a:latin typeface="Arial Narrow" panose="020B0606020202030204" pitchFamily="34" charset="0"/>
              </a:rPr>
              <a:t> en el aula de su hijo este año! ¡Nos encantaría tenerte!</a:t>
            </a:r>
          </a:p>
          <a:p>
            <a:pPr marL="285750" indent="-285750">
              <a:buFont typeface="Arial" panose="020B0604020202020204" pitchFamily="34" charset="0"/>
              <a:buChar char="•"/>
            </a:pPr>
            <a:endParaRPr lang="es-ES" sz="3200" dirty="0">
              <a:latin typeface="Arial Narrow" panose="020B0606020202030204" pitchFamily="34" charset="0"/>
            </a:endParaRPr>
          </a:p>
          <a:p>
            <a:pPr marL="285750" indent="-285750">
              <a:buFont typeface="Arial" panose="020B0604020202020204" pitchFamily="34" charset="0"/>
              <a:buChar char="•"/>
            </a:pPr>
            <a:r>
              <a:rPr lang="es-ES" sz="3200" dirty="0">
                <a:latin typeface="Arial Narrow" panose="020B0606020202030204" pitchFamily="34" charset="0"/>
              </a:rPr>
              <a:t>Complete el formulario de comentarios de la reunión anual. ¡</a:t>
            </a:r>
            <a:r>
              <a:rPr lang="es-ES" sz="3200" b="1" dirty="0">
                <a:latin typeface="Arial Narrow" panose="020B0606020202030204" pitchFamily="34" charset="0"/>
              </a:rPr>
              <a:t>Tus opiniones nos importan</a:t>
            </a:r>
            <a:r>
              <a:rPr lang="es-ES" sz="3200" dirty="0">
                <a:latin typeface="Arial Narrow" panose="020B0606020202030204" pitchFamily="34" charset="0"/>
              </a:rPr>
              <a:t>!</a:t>
            </a:r>
            <a:endParaRPr lang="en-US" sz="3200" dirty="0">
              <a:latin typeface="Arial Narrow" panose="020B0606020202030204" pitchFamily="34" charset="0"/>
            </a:endParaRPr>
          </a:p>
        </p:txBody>
      </p:sp>
    </p:spTree>
  </p:cSld>
  <p:clrMapOvr>
    <a:masterClrMapping/>
  </p:clrMapOvr>
  <p:transition>
    <p:fade thruBlk="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Important Sources of Information</a:t>
            </a:r>
            <a:endParaRPr lang="en-US" dirty="0"/>
          </a:p>
        </p:txBody>
      </p:sp>
      <p:sp>
        <p:nvSpPr>
          <p:cNvPr id="3" name="Content Placeholder 2"/>
          <p:cNvSpPr>
            <a:spLocks noGrp="1"/>
          </p:cNvSpPr>
          <p:nvPr>
            <p:ph idx="1"/>
          </p:nvPr>
        </p:nvSpPr>
        <p:spPr/>
        <p:txBody>
          <a:bodyPr/>
          <a:lstStyle/>
          <a:p>
            <a:r>
              <a:rPr lang="en-US" sz="2400" dirty="0" smtClean="0"/>
              <a:t>Brevard School District Website: </a:t>
            </a:r>
            <a:r>
              <a:rPr lang="en-US" sz="2400" dirty="0" smtClean="0">
                <a:hlinkClick r:id="rId2"/>
              </a:rPr>
              <a:t>www.brevardschools.org</a:t>
            </a:r>
            <a:endParaRPr lang="en-US" sz="2400" dirty="0" smtClean="0"/>
          </a:p>
          <a:p>
            <a:r>
              <a:rPr lang="en-US" sz="2400" dirty="0" smtClean="0"/>
              <a:t>Palm Bay Academy Website:</a:t>
            </a:r>
            <a:r>
              <a:rPr lang="en-US" sz="2400" dirty="0"/>
              <a:t> </a:t>
            </a:r>
            <a:r>
              <a:rPr lang="en-US" sz="2400" dirty="0" smtClean="0">
                <a:hlinkClick r:id="rId3"/>
              </a:rPr>
              <a:t>www.palmbayacademy.org</a:t>
            </a:r>
            <a:endParaRPr lang="en-US" sz="2400" dirty="0" smtClean="0"/>
          </a:p>
          <a:p>
            <a:r>
              <a:rPr lang="en-US" sz="2400" dirty="0" smtClean="0"/>
              <a:t>Palm Bay Academy: (321) 984-2710</a:t>
            </a:r>
          </a:p>
          <a:p>
            <a:r>
              <a:rPr lang="en-US" sz="2400" dirty="0"/>
              <a:t>Nina Orellana, Title 1 and MTSS Coordinator: </a:t>
            </a:r>
            <a:r>
              <a:rPr lang="en-US" sz="2400" dirty="0" smtClean="0">
                <a:hlinkClick r:id="rId4"/>
              </a:rPr>
              <a:t>korellana@palmbayacademy.org</a:t>
            </a:r>
            <a:r>
              <a:rPr lang="en-US" sz="2400" dirty="0" smtClean="0"/>
              <a:t> </a:t>
            </a:r>
          </a:p>
          <a:p>
            <a:r>
              <a:rPr lang="en-US" sz="2400" i="1" dirty="0" smtClean="0"/>
              <a:t>Please contact me if you have questions, suggestions, or input! </a:t>
            </a:r>
            <a:endParaRPr lang="en-US" sz="2400" i="1" dirty="0"/>
          </a:p>
          <a:p>
            <a:endParaRPr lang="en-US" sz="2400" dirty="0" smtClean="0"/>
          </a:p>
        </p:txBody>
      </p:sp>
      <p:sp>
        <p:nvSpPr>
          <p:cNvPr id="4" name="Slide Number Placeholder 3"/>
          <p:cNvSpPr>
            <a:spLocks noGrp="1"/>
          </p:cNvSpPr>
          <p:nvPr>
            <p:ph type="sldNum" sz="quarter" idx="12"/>
          </p:nvPr>
        </p:nvSpPr>
        <p:spPr/>
        <p:txBody>
          <a:bodyPr/>
          <a:lstStyle/>
          <a:p>
            <a:pPr>
              <a:defRPr/>
            </a:pPr>
            <a:fld id="{EC355F65-3290-4159-BDA6-D4680175CD5C}" type="slidenum">
              <a:rPr lang="en-US" smtClean="0"/>
              <a:pPr>
                <a:defRPr/>
              </a:pPr>
              <a:t>25</a:t>
            </a:fld>
            <a:endParaRPr lang="en-US" dirty="0"/>
          </a:p>
        </p:txBody>
      </p:sp>
    </p:spTree>
    <p:extLst>
      <p:ext uri="{BB962C8B-B14F-4D97-AF65-F5344CB8AC3E}">
        <p14:creationId xmlns:p14="http://schemas.microsoft.com/office/powerpoint/2010/main" val="3318836711"/>
      </p:ext>
    </p:extLst>
  </p:cSld>
  <p:clrMapOvr>
    <a:masterClrMapping/>
  </p:clrMapOvr>
  <p:transition>
    <p:fade thruBlk="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Upcoming Events!</a:t>
            </a:r>
            <a:endParaRPr lang="en-US" dirty="0"/>
          </a:p>
        </p:txBody>
      </p:sp>
      <p:sp>
        <p:nvSpPr>
          <p:cNvPr id="3" name="Content Placeholder 2"/>
          <p:cNvSpPr>
            <a:spLocks noGrp="1"/>
          </p:cNvSpPr>
          <p:nvPr>
            <p:ph idx="1"/>
          </p:nvPr>
        </p:nvSpPr>
        <p:spPr/>
        <p:txBody>
          <a:bodyPr/>
          <a:lstStyle/>
          <a:p>
            <a:r>
              <a:rPr lang="en-US" sz="2400" dirty="0" smtClean="0"/>
              <a:t>First Parent Panther Leader Meeting – Thursday, September 8, 2022 at 6:00 PM (and the second Thursday of </a:t>
            </a:r>
            <a:r>
              <a:rPr lang="en-US" sz="2400" smtClean="0"/>
              <a:t>every month!)</a:t>
            </a:r>
            <a:endParaRPr lang="en-US" sz="2400" dirty="0" smtClean="0"/>
          </a:p>
          <a:p>
            <a:r>
              <a:rPr lang="en-US" sz="2400" dirty="0" smtClean="0"/>
              <a:t>Open House and Book Fair – Wednesday, September 14, 2022 at 5:30 PM</a:t>
            </a:r>
          </a:p>
          <a:p>
            <a:r>
              <a:rPr lang="en-US" sz="2400" dirty="0" smtClean="0"/>
              <a:t>1</a:t>
            </a:r>
            <a:r>
              <a:rPr lang="en-US" sz="2400" baseline="30000" dirty="0" smtClean="0"/>
              <a:t>st</a:t>
            </a:r>
            <a:r>
              <a:rPr lang="en-US" sz="2400" dirty="0" smtClean="0"/>
              <a:t> Quarter Parent Conferences – Tuesday, November 1, 2022 – call to schedule a time (or call anytime to schedule a parent-teacher conference whenever you would like one!)</a:t>
            </a:r>
          </a:p>
        </p:txBody>
      </p:sp>
      <p:sp>
        <p:nvSpPr>
          <p:cNvPr id="4" name="Slide Number Placeholder 3"/>
          <p:cNvSpPr>
            <a:spLocks noGrp="1"/>
          </p:cNvSpPr>
          <p:nvPr>
            <p:ph type="sldNum" sz="quarter" idx="12"/>
          </p:nvPr>
        </p:nvSpPr>
        <p:spPr/>
        <p:txBody>
          <a:bodyPr/>
          <a:lstStyle/>
          <a:p>
            <a:pPr>
              <a:defRPr/>
            </a:pPr>
            <a:fld id="{EC355F65-3290-4159-BDA6-D4680175CD5C}" type="slidenum">
              <a:rPr lang="en-US" smtClean="0"/>
              <a:pPr>
                <a:defRPr/>
              </a:pPr>
              <a:t>26</a:t>
            </a:fld>
            <a:endParaRPr lang="en-US" dirty="0"/>
          </a:p>
        </p:txBody>
      </p:sp>
    </p:spTree>
    <p:extLst>
      <p:ext uri="{BB962C8B-B14F-4D97-AF65-F5344CB8AC3E}">
        <p14:creationId xmlns:p14="http://schemas.microsoft.com/office/powerpoint/2010/main" val="3392495175"/>
      </p:ext>
    </p:extLst>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ctr" eaLnBrk="1" hangingPunct="1"/>
            <a:r>
              <a:rPr lang="en-US" sz="4800" dirty="0"/>
              <a:t>Que </a:t>
            </a:r>
            <a:r>
              <a:rPr lang="en-US" sz="4800" dirty="0" err="1"/>
              <a:t>es</a:t>
            </a:r>
            <a:r>
              <a:rPr lang="en-US" sz="4800" dirty="0"/>
              <a:t> el Title I?</a:t>
            </a:r>
          </a:p>
        </p:txBody>
      </p:sp>
      <p:sp>
        <p:nvSpPr>
          <p:cNvPr id="5123" name="Rectangle 3"/>
          <p:cNvSpPr>
            <a:spLocks noGrp="1" noChangeArrowheads="1"/>
          </p:cNvSpPr>
          <p:nvPr>
            <p:ph type="body" idx="1"/>
          </p:nvPr>
        </p:nvSpPr>
        <p:spPr>
          <a:xfrm>
            <a:off x="1409700" y="1219200"/>
            <a:ext cx="7696200" cy="5499100"/>
          </a:xfrm>
        </p:spPr>
        <p:txBody>
          <a:bodyPr/>
          <a:lstStyle/>
          <a:p>
            <a:pPr eaLnBrk="1" hangingPunct="1">
              <a:buFont typeface="Wingdings" pitchFamily="2" charset="2"/>
              <a:buNone/>
            </a:pPr>
            <a:r>
              <a:rPr lang="en-US" sz="3000" b="1" i="1" dirty="0">
                <a:latin typeface="Franklin Gothic Demi" panose="020B0703020102020204" pitchFamily="34" charset="0"/>
              </a:rPr>
              <a:t>  El Title I  </a:t>
            </a:r>
            <a:r>
              <a:rPr lang="en-US" sz="2600" b="1" dirty="0" err="1">
                <a:latin typeface="Franklin Gothic Demi" panose="020B0703020102020204" pitchFamily="34" charset="0"/>
              </a:rPr>
              <a:t>es</a:t>
            </a:r>
            <a:r>
              <a:rPr lang="en-US" sz="2600" b="1" dirty="0">
                <a:latin typeface="Franklin Gothic Demi" panose="020B0703020102020204" pitchFamily="34" charset="0"/>
              </a:rPr>
              <a:t> </a:t>
            </a:r>
            <a:r>
              <a:rPr lang="en-US" sz="2600" b="1" dirty="0" err="1">
                <a:latin typeface="Franklin Gothic Demi" panose="020B0703020102020204" pitchFamily="34" charset="0"/>
              </a:rPr>
              <a:t>una</a:t>
            </a:r>
            <a:r>
              <a:rPr lang="en-US" sz="2600" b="1" dirty="0">
                <a:latin typeface="Franklin Gothic Demi" panose="020B0703020102020204" pitchFamily="34" charset="0"/>
              </a:rPr>
              <a:t> </a:t>
            </a:r>
            <a:r>
              <a:rPr lang="en-US" sz="2600" b="1" dirty="0" err="1">
                <a:latin typeface="Franklin Gothic Demi" panose="020B0703020102020204" pitchFamily="34" charset="0"/>
              </a:rPr>
              <a:t>ayuda</a:t>
            </a:r>
            <a:r>
              <a:rPr lang="en-US" sz="2600" b="1" dirty="0">
                <a:latin typeface="Franklin Gothic Demi" panose="020B0703020102020204" pitchFamily="34" charset="0"/>
              </a:rPr>
              <a:t> federal que:</a:t>
            </a:r>
          </a:p>
          <a:p>
            <a:pPr eaLnBrk="1" hangingPunct="1"/>
            <a:r>
              <a:rPr lang="en-US" sz="2600" b="1" dirty="0" err="1">
                <a:latin typeface="Arial Narrow" panose="020B0606020202030204" pitchFamily="34" charset="0"/>
              </a:rPr>
              <a:t>Asegura</a:t>
            </a:r>
            <a:r>
              <a:rPr lang="en-US" sz="2600" b="1" dirty="0">
                <a:latin typeface="Arial Narrow" panose="020B0606020202030204" pitchFamily="34" charset="0"/>
              </a:rPr>
              <a:t> que </a:t>
            </a:r>
            <a:r>
              <a:rPr lang="en-US" sz="2600" b="1" dirty="0" err="1">
                <a:latin typeface="Arial Narrow" panose="020B0606020202030204" pitchFamily="34" charset="0"/>
              </a:rPr>
              <a:t>todos</a:t>
            </a:r>
            <a:r>
              <a:rPr lang="en-US" sz="2600" b="1" dirty="0">
                <a:latin typeface="Arial Narrow" panose="020B0606020202030204" pitchFamily="34" charset="0"/>
              </a:rPr>
              <a:t> </a:t>
            </a:r>
            <a:r>
              <a:rPr lang="en-US" sz="2600" b="1" dirty="0" err="1">
                <a:latin typeface="Arial Narrow" panose="020B0606020202030204" pitchFamily="34" charset="0"/>
              </a:rPr>
              <a:t>los</a:t>
            </a:r>
            <a:r>
              <a:rPr lang="en-US" sz="2600" b="1" dirty="0">
                <a:latin typeface="Arial Narrow" panose="020B0606020202030204" pitchFamily="34" charset="0"/>
              </a:rPr>
              <a:t> </a:t>
            </a:r>
            <a:r>
              <a:rPr lang="en-US" sz="2600" b="1" dirty="0" err="1">
                <a:latin typeface="Arial Narrow" panose="020B0606020202030204" pitchFamily="34" charset="0"/>
              </a:rPr>
              <a:t>ninos</a:t>
            </a:r>
            <a:r>
              <a:rPr lang="en-US" sz="2600" b="1" dirty="0">
                <a:latin typeface="Arial Narrow" panose="020B0606020202030204" pitchFamily="34" charset="0"/>
              </a:rPr>
              <a:t> </a:t>
            </a:r>
            <a:r>
              <a:rPr lang="en-US" sz="2600" b="1" dirty="0" err="1">
                <a:latin typeface="Arial Narrow" panose="020B0606020202030204" pitchFamily="34" charset="0"/>
              </a:rPr>
              <a:t>tengan</a:t>
            </a:r>
            <a:r>
              <a:rPr lang="en-US" sz="2600" b="1" dirty="0">
                <a:latin typeface="Arial Narrow" panose="020B0606020202030204" pitchFamily="34" charset="0"/>
              </a:rPr>
              <a:t> la </a:t>
            </a:r>
            <a:r>
              <a:rPr lang="en-US" sz="2600" b="1" dirty="0" err="1">
                <a:latin typeface="Arial Narrow" panose="020B0606020202030204" pitchFamily="34" charset="0"/>
              </a:rPr>
              <a:t>oportunidad</a:t>
            </a:r>
            <a:r>
              <a:rPr lang="en-US" sz="2600" b="1" dirty="0">
                <a:latin typeface="Arial Narrow" panose="020B0606020202030204" pitchFamily="34" charset="0"/>
              </a:rPr>
              <a:t>  de </a:t>
            </a:r>
            <a:r>
              <a:rPr lang="en-US" sz="2600" b="1" dirty="0" err="1">
                <a:latin typeface="Arial Narrow" panose="020B0606020202030204" pitchFamily="34" charset="0"/>
              </a:rPr>
              <a:t>obtener</a:t>
            </a:r>
            <a:r>
              <a:rPr lang="en-US" sz="2600" b="1" dirty="0">
                <a:latin typeface="Arial Narrow" panose="020B0606020202030204" pitchFamily="34" charset="0"/>
              </a:rPr>
              <a:t> </a:t>
            </a:r>
            <a:r>
              <a:rPr lang="en-US" sz="2600" b="1" dirty="0" err="1">
                <a:latin typeface="Arial Narrow" panose="020B0606020202030204" pitchFamily="34" charset="0"/>
              </a:rPr>
              <a:t>una</a:t>
            </a:r>
            <a:r>
              <a:rPr lang="en-US" sz="2600" b="1" dirty="0">
                <a:latin typeface="Arial Narrow" panose="020B0606020202030204" pitchFamily="34" charset="0"/>
              </a:rPr>
              <a:t> </a:t>
            </a:r>
            <a:r>
              <a:rPr lang="en-US" sz="2600" b="1" dirty="0" err="1">
                <a:latin typeface="Arial Narrow" panose="020B0606020202030204" pitchFamily="34" charset="0"/>
              </a:rPr>
              <a:t>eduaccion</a:t>
            </a:r>
            <a:r>
              <a:rPr lang="en-US" sz="2600" b="1" dirty="0">
                <a:latin typeface="Arial Narrow" panose="020B0606020202030204" pitchFamily="34" charset="0"/>
              </a:rPr>
              <a:t> de </a:t>
            </a:r>
            <a:r>
              <a:rPr lang="en-US" sz="2600" b="1" dirty="0" err="1">
                <a:latin typeface="Arial Narrow" panose="020B0606020202030204" pitchFamily="34" charset="0"/>
              </a:rPr>
              <a:t>calidad</a:t>
            </a:r>
            <a:r>
              <a:rPr lang="en-US" sz="2600" b="1" dirty="0">
                <a:latin typeface="Arial Narrow" panose="020B0606020202030204" pitchFamily="34" charset="0"/>
              </a:rPr>
              <a:t> para </a:t>
            </a:r>
            <a:r>
              <a:rPr lang="en-US" sz="2600" b="1" dirty="0" err="1">
                <a:latin typeface="Arial Narrow" panose="020B0606020202030204" pitchFamily="34" charset="0"/>
              </a:rPr>
              <a:t>alcanzar</a:t>
            </a:r>
            <a:r>
              <a:rPr lang="en-US" sz="2600" b="1" dirty="0">
                <a:latin typeface="Arial Narrow" panose="020B0606020202030204" pitchFamily="34" charset="0"/>
              </a:rPr>
              <a:t> el </a:t>
            </a:r>
            <a:r>
              <a:rPr lang="en-US" sz="2600" b="1" dirty="0" err="1">
                <a:latin typeface="Arial Narrow" panose="020B0606020202030204" pitchFamily="34" charset="0"/>
              </a:rPr>
              <a:t>dominio</a:t>
            </a:r>
            <a:r>
              <a:rPr lang="en-US" sz="2600" b="1" dirty="0">
                <a:latin typeface="Arial Narrow" panose="020B0606020202030204" pitchFamily="34" charset="0"/>
              </a:rPr>
              <a:t> de </a:t>
            </a:r>
            <a:r>
              <a:rPr lang="en-US" sz="2600" b="1" dirty="0" err="1">
                <a:latin typeface="Arial Narrow" panose="020B0606020202030204" pitchFamily="34" charset="0"/>
              </a:rPr>
              <a:t>los</a:t>
            </a:r>
            <a:r>
              <a:rPr lang="en-US" sz="2600" b="1" dirty="0">
                <a:latin typeface="Arial Narrow" panose="020B0606020202030204" pitchFamily="34" charset="0"/>
              </a:rPr>
              <a:t> </a:t>
            </a:r>
            <a:r>
              <a:rPr lang="en-US" sz="2600" b="1" dirty="0" err="1">
                <a:latin typeface="Arial Narrow" panose="020B0606020202030204" pitchFamily="34" charset="0"/>
              </a:rPr>
              <a:t>estandares</a:t>
            </a:r>
            <a:r>
              <a:rPr lang="en-US" sz="2600" b="1" dirty="0">
                <a:latin typeface="Arial Narrow" panose="020B0606020202030204" pitchFamily="34" charset="0"/>
              </a:rPr>
              <a:t> </a:t>
            </a:r>
            <a:r>
              <a:rPr lang="en-US" sz="2600" b="1" dirty="0" err="1">
                <a:latin typeface="Arial Narrow" panose="020B0606020202030204" pitchFamily="34" charset="0"/>
              </a:rPr>
              <a:t>academicos</a:t>
            </a:r>
            <a:r>
              <a:rPr lang="en-US" sz="2600" b="1" dirty="0">
                <a:latin typeface="Arial Narrow" panose="020B0606020202030204" pitchFamily="34" charset="0"/>
              </a:rPr>
              <a:t> del </a:t>
            </a:r>
            <a:r>
              <a:rPr lang="en-US" sz="2600" b="1" dirty="0" err="1">
                <a:latin typeface="Arial Narrow" panose="020B0606020202030204" pitchFamily="34" charset="0"/>
              </a:rPr>
              <a:t>estado</a:t>
            </a:r>
            <a:r>
              <a:rPr lang="en-US" sz="2600" b="1" dirty="0">
                <a:latin typeface="Arial Narrow" panose="020B0606020202030204" pitchFamily="34" charset="0"/>
              </a:rPr>
              <a:t> </a:t>
            </a:r>
            <a:r>
              <a:rPr lang="en-US" sz="2600" b="1" dirty="0" err="1">
                <a:latin typeface="Arial Narrow" panose="020B0606020202030204" pitchFamily="34" charset="0"/>
              </a:rPr>
              <a:t>en</a:t>
            </a:r>
            <a:r>
              <a:rPr lang="en-US" sz="2600" b="1" dirty="0">
                <a:latin typeface="Arial Narrow" panose="020B0606020202030204" pitchFamily="34" charset="0"/>
              </a:rPr>
              <a:t> </a:t>
            </a:r>
            <a:r>
              <a:rPr lang="en-US" sz="2600" b="1" dirty="0" err="1">
                <a:latin typeface="Arial Narrow" panose="020B0606020202030204" pitchFamily="34" charset="0"/>
              </a:rPr>
              <a:t>todas</a:t>
            </a:r>
            <a:r>
              <a:rPr lang="en-US" sz="2600" b="1" dirty="0">
                <a:latin typeface="Arial Narrow" panose="020B0606020202030204" pitchFamily="34" charset="0"/>
              </a:rPr>
              <a:t> las </a:t>
            </a:r>
            <a:r>
              <a:rPr lang="en-US" sz="2600" b="1" dirty="0" err="1">
                <a:latin typeface="Arial Narrow" panose="020B0606020202030204" pitchFamily="34" charset="0"/>
              </a:rPr>
              <a:t>pruebas</a:t>
            </a:r>
            <a:r>
              <a:rPr lang="en-US" sz="2600" b="1" dirty="0">
                <a:latin typeface="Arial Narrow" panose="020B0606020202030204" pitchFamily="34" charset="0"/>
              </a:rPr>
              <a:t>.</a:t>
            </a:r>
          </a:p>
          <a:p>
            <a:pPr eaLnBrk="1" hangingPunct="1"/>
            <a:r>
              <a:rPr lang="en-US" sz="2600" dirty="0" err="1">
                <a:latin typeface="Arial Narrow" panose="020B0606020202030204" pitchFamily="34" charset="0"/>
              </a:rPr>
              <a:t>Provee</a:t>
            </a:r>
            <a:r>
              <a:rPr lang="en-US" sz="2600" dirty="0">
                <a:latin typeface="Arial Narrow" panose="020B0606020202030204" pitchFamily="34" charset="0"/>
              </a:rPr>
              <a:t> </a:t>
            </a:r>
            <a:r>
              <a:rPr lang="en-US" sz="2600" dirty="0" err="1">
                <a:latin typeface="Arial Narrow" panose="020B0606020202030204" pitchFamily="34" charset="0"/>
              </a:rPr>
              <a:t>fondos</a:t>
            </a:r>
            <a:r>
              <a:rPr lang="en-US" sz="2600" dirty="0">
                <a:latin typeface="Arial Narrow" panose="020B0606020202030204" pitchFamily="34" charset="0"/>
              </a:rPr>
              <a:t> </a:t>
            </a:r>
            <a:r>
              <a:rPr lang="en-US" sz="2600" dirty="0" err="1">
                <a:latin typeface="Arial Narrow" panose="020B0606020202030204" pitchFamily="34" charset="0"/>
              </a:rPr>
              <a:t>suplementarios</a:t>
            </a:r>
            <a:r>
              <a:rPr lang="en-US" sz="2600" dirty="0">
                <a:latin typeface="Arial Narrow" panose="020B0606020202030204" pitchFamily="34" charset="0"/>
              </a:rPr>
              <a:t> a </a:t>
            </a:r>
            <a:r>
              <a:rPr lang="en-US" sz="2600" dirty="0" err="1">
                <a:latin typeface="Arial Narrow" panose="020B0606020202030204" pitchFamily="34" charset="0"/>
              </a:rPr>
              <a:t>los</a:t>
            </a:r>
            <a:r>
              <a:rPr lang="en-US" sz="2600" dirty="0">
                <a:latin typeface="Arial Narrow" panose="020B0606020202030204" pitchFamily="34" charset="0"/>
              </a:rPr>
              <a:t> </a:t>
            </a:r>
            <a:r>
              <a:rPr lang="en-US" sz="2600" dirty="0" err="1">
                <a:latin typeface="Arial Narrow" panose="020B0606020202030204" pitchFamily="34" charset="0"/>
              </a:rPr>
              <a:t>distritos</a:t>
            </a:r>
            <a:r>
              <a:rPr lang="en-US" sz="2600" dirty="0">
                <a:latin typeface="Arial Narrow" panose="020B0606020202030204" pitchFamily="34" charset="0"/>
              </a:rPr>
              <a:t> </a:t>
            </a:r>
            <a:r>
              <a:rPr lang="en-US" sz="2600" dirty="0" err="1">
                <a:latin typeface="Arial Narrow" panose="020B0606020202030204" pitchFamily="34" charset="0"/>
              </a:rPr>
              <a:t>escolares</a:t>
            </a:r>
            <a:r>
              <a:rPr lang="en-US" sz="2600" dirty="0">
                <a:latin typeface="Arial Narrow" panose="020B0606020202030204" pitchFamily="34" charset="0"/>
              </a:rPr>
              <a:t> y </a:t>
            </a:r>
            <a:r>
              <a:rPr lang="en-US" sz="2600" dirty="0" err="1">
                <a:latin typeface="Arial Narrow" panose="020B0606020202030204" pitchFamily="34" charset="0"/>
              </a:rPr>
              <a:t>asiste</a:t>
            </a:r>
            <a:r>
              <a:rPr lang="en-US" sz="2600" dirty="0">
                <a:latin typeface="Arial Narrow" panose="020B0606020202030204" pitchFamily="34" charset="0"/>
              </a:rPr>
              <a:t> a las </a:t>
            </a:r>
            <a:r>
              <a:rPr lang="en-US" sz="2600" dirty="0" err="1">
                <a:latin typeface="Arial Narrow" panose="020B0606020202030204" pitchFamily="34" charset="0"/>
              </a:rPr>
              <a:t>escuelas</a:t>
            </a:r>
            <a:r>
              <a:rPr lang="en-US" sz="2600" dirty="0">
                <a:latin typeface="Arial Narrow" panose="020B0606020202030204" pitchFamily="34" charset="0"/>
              </a:rPr>
              <a:t> que </a:t>
            </a:r>
            <a:r>
              <a:rPr lang="en-US" sz="2600" dirty="0" err="1">
                <a:latin typeface="Arial Narrow" panose="020B0606020202030204" pitchFamily="34" charset="0"/>
              </a:rPr>
              <a:t>tienen</a:t>
            </a:r>
            <a:r>
              <a:rPr lang="en-US" sz="2600" dirty="0">
                <a:latin typeface="Arial Narrow" panose="020B0606020202030204" pitchFamily="34" charset="0"/>
              </a:rPr>
              <a:t> un gran </a:t>
            </a:r>
            <a:r>
              <a:rPr lang="en-US" sz="2600" dirty="0" err="1">
                <a:latin typeface="Arial Narrow" panose="020B0606020202030204" pitchFamily="34" charset="0"/>
              </a:rPr>
              <a:t>numeros</a:t>
            </a:r>
            <a:r>
              <a:rPr lang="en-US" sz="2600" dirty="0">
                <a:latin typeface="Arial Narrow" panose="020B0606020202030204" pitchFamily="34" charset="0"/>
              </a:rPr>
              <a:t> de </a:t>
            </a:r>
            <a:r>
              <a:rPr lang="en-US" sz="2600" dirty="0" err="1">
                <a:latin typeface="Arial Narrow" panose="020B0606020202030204" pitchFamily="34" charset="0"/>
              </a:rPr>
              <a:t>pobreza</a:t>
            </a:r>
            <a:r>
              <a:rPr lang="en-US" sz="2600" dirty="0">
                <a:latin typeface="Arial Narrow" panose="020B0606020202030204" pitchFamily="34" charset="0"/>
              </a:rPr>
              <a:t> a </a:t>
            </a:r>
            <a:r>
              <a:rPr lang="en-US" sz="2600" dirty="0" err="1">
                <a:latin typeface="Arial Narrow" panose="020B0606020202030204" pitchFamily="34" charset="0"/>
              </a:rPr>
              <a:t>alcanzar</a:t>
            </a:r>
            <a:r>
              <a:rPr lang="en-US" sz="2600" dirty="0">
                <a:latin typeface="Arial Narrow" panose="020B0606020202030204" pitchFamily="34" charset="0"/>
              </a:rPr>
              <a:t> </a:t>
            </a:r>
            <a:r>
              <a:rPr lang="en-US" sz="2600" dirty="0" err="1">
                <a:latin typeface="Arial Narrow" panose="020B0606020202030204" pitchFamily="34" charset="0"/>
              </a:rPr>
              <a:t>los</a:t>
            </a:r>
            <a:r>
              <a:rPr lang="en-US" sz="2600" dirty="0">
                <a:latin typeface="Arial Narrow" panose="020B0606020202030204" pitchFamily="34" charset="0"/>
              </a:rPr>
              <a:t> </a:t>
            </a:r>
            <a:r>
              <a:rPr lang="en-US" sz="2600" dirty="0" err="1">
                <a:latin typeface="Arial Narrow" panose="020B0606020202030204" pitchFamily="34" charset="0"/>
              </a:rPr>
              <a:t>objetivos</a:t>
            </a:r>
            <a:r>
              <a:rPr lang="en-US" sz="2600" dirty="0">
                <a:latin typeface="Arial Narrow" panose="020B0606020202030204" pitchFamily="34" charset="0"/>
              </a:rPr>
              <a:t> </a:t>
            </a:r>
            <a:r>
              <a:rPr lang="en-US" sz="2600" dirty="0" err="1">
                <a:latin typeface="Arial Narrow" panose="020B0606020202030204" pitchFamily="34" charset="0"/>
              </a:rPr>
              <a:t>educativos</a:t>
            </a:r>
            <a:r>
              <a:rPr lang="en-US" sz="2600" dirty="0">
                <a:latin typeface="Arial Narrow" panose="020B0606020202030204" pitchFamily="34" charset="0"/>
              </a:rPr>
              <a:t>.</a:t>
            </a:r>
          </a:p>
          <a:p>
            <a:pPr eaLnBrk="1" hangingPunct="1"/>
            <a:r>
              <a:rPr lang="en-US" sz="2600" dirty="0" err="1">
                <a:latin typeface="Arial Narrow" panose="020B0606020202030204" pitchFamily="34" charset="0"/>
              </a:rPr>
              <a:t>Ayuda</a:t>
            </a:r>
            <a:r>
              <a:rPr lang="en-US" sz="2600" dirty="0">
                <a:latin typeface="Arial Narrow" panose="020B0606020202030204" pitchFamily="34" charset="0"/>
              </a:rPr>
              <a:t> a padres y a </a:t>
            </a:r>
            <a:r>
              <a:rPr lang="en-US" sz="2600" dirty="0" err="1">
                <a:latin typeface="Arial Narrow" panose="020B0606020202030204" pitchFamily="34" charset="0"/>
              </a:rPr>
              <a:t>profesores</a:t>
            </a:r>
            <a:r>
              <a:rPr lang="en-US" sz="2600" dirty="0">
                <a:latin typeface="Arial Narrow" panose="020B0606020202030204" pitchFamily="34" charset="0"/>
              </a:rPr>
              <a:t> a </a:t>
            </a:r>
            <a:r>
              <a:rPr lang="en-US" sz="2600" dirty="0" err="1" smtClean="0">
                <a:latin typeface="Arial Narrow" panose="020B0606020202030204" pitchFamily="34" charset="0"/>
              </a:rPr>
              <a:t>desarrollar</a:t>
            </a:r>
            <a:r>
              <a:rPr lang="en-US" sz="2600" dirty="0" smtClean="0">
                <a:latin typeface="Arial Narrow" panose="020B0606020202030204" pitchFamily="34" charset="0"/>
              </a:rPr>
              <a:t> </a:t>
            </a:r>
            <a:r>
              <a:rPr lang="en-US" sz="2600" dirty="0" err="1">
                <a:latin typeface="Arial Narrow" panose="020B0606020202030204" pitchFamily="34" charset="0"/>
              </a:rPr>
              <a:t>sus</a:t>
            </a:r>
            <a:r>
              <a:rPr lang="en-US" sz="2600" dirty="0">
                <a:latin typeface="Arial Narrow" panose="020B0606020202030204" pitchFamily="34" charset="0"/>
              </a:rPr>
              <a:t> </a:t>
            </a:r>
            <a:r>
              <a:rPr lang="en-US" sz="2600" dirty="0" err="1">
                <a:latin typeface="Arial Narrow" panose="020B0606020202030204" pitchFamily="34" charset="0"/>
              </a:rPr>
              <a:t>capacidades</a:t>
            </a:r>
            <a:r>
              <a:rPr lang="en-US" sz="2600" dirty="0">
                <a:latin typeface="Arial Narrow" panose="020B0606020202030204" pitchFamily="34" charset="0"/>
              </a:rPr>
              <a:t>.</a:t>
            </a:r>
          </a:p>
          <a:p>
            <a:pPr eaLnBrk="1" hangingPunct="1"/>
            <a:r>
              <a:rPr lang="en-US" sz="2600" dirty="0">
                <a:latin typeface="Arial Narrow" panose="020B0606020202030204" pitchFamily="34" charset="0"/>
              </a:rPr>
              <a:t>Anima a padres a </a:t>
            </a:r>
            <a:r>
              <a:rPr lang="en-US" sz="2600" dirty="0" err="1">
                <a:latin typeface="Arial Narrow" panose="020B0606020202030204" pitchFamily="34" charset="0"/>
              </a:rPr>
              <a:t>participar</a:t>
            </a:r>
            <a:r>
              <a:rPr lang="en-US" sz="2600" dirty="0">
                <a:latin typeface="Arial Narrow" panose="020B0606020202030204" pitchFamily="34" charset="0"/>
              </a:rPr>
              <a:t> </a:t>
            </a:r>
            <a:r>
              <a:rPr lang="en-US" sz="2600" dirty="0" err="1">
                <a:latin typeface="Arial Narrow" panose="020B0606020202030204" pitchFamily="34" charset="0"/>
              </a:rPr>
              <a:t>en</a:t>
            </a:r>
            <a:r>
              <a:rPr lang="en-US" sz="2600" dirty="0">
                <a:latin typeface="Arial Narrow" panose="020B0606020202030204" pitchFamily="34" charset="0"/>
              </a:rPr>
              <a:t> la </a:t>
            </a:r>
            <a:r>
              <a:rPr lang="en-US" sz="2600" dirty="0" err="1">
                <a:latin typeface="Arial Narrow" panose="020B0606020202030204" pitchFamily="34" charset="0"/>
              </a:rPr>
              <a:t>educacion</a:t>
            </a:r>
            <a:r>
              <a:rPr lang="en-US" sz="2600" dirty="0">
                <a:latin typeface="Arial Narrow" panose="020B0606020202030204" pitchFamily="34" charset="0"/>
              </a:rPr>
              <a:t> de </a:t>
            </a:r>
            <a:r>
              <a:rPr lang="en-US" sz="2600" dirty="0" err="1">
                <a:latin typeface="Arial Narrow" panose="020B0606020202030204" pitchFamily="34" charset="0"/>
              </a:rPr>
              <a:t>sus</a:t>
            </a:r>
            <a:r>
              <a:rPr lang="en-US" sz="2600" dirty="0">
                <a:latin typeface="Arial Narrow" panose="020B0606020202030204" pitchFamily="34" charset="0"/>
              </a:rPr>
              <a:t> </a:t>
            </a:r>
            <a:r>
              <a:rPr lang="en-US" sz="2600" dirty="0" err="1">
                <a:latin typeface="Arial Narrow" panose="020B0606020202030204" pitchFamily="34" charset="0"/>
              </a:rPr>
              <a:t>hijos</a:t>
            </a:r>
            <a:r>
              <a:rPr lang="en-US" sz="2600" dirty="0">
                <a:latin typeface="Arial Narrow" panose="020B0606020202030204" pitchFamily="34" charset="0"/>
              </a:rPr>
              <a:t>.</a:t>
            </a:r>
          </a:p>
        </p:txBody>
      </p:sp>
      <p:sp>
        <p:nvSpPr>
          <p:cNvPr id="4" name="Slide Number Placeholder 3"/>
          <p:cNvSpPr>
            <a:spLocks noGrp="1"/>
          </p:cNvSpPr>
          <p:nvPr>
            <p:ph type="sldNum" sz="quarter" idx="12"/>
          </p:nvPr>
        </p:nvSpPr>
        <p:spPr/>
        <p:txBody>
          <a:bodyPr/>
          <a:lstStyle/>
          <a:p>
            <a:pPr>
              <a:defRPr/>
            </a:pPr>
            <a:fld id="{EC355F65-3290-4159-BDA6-D4680175CD5C}" type="slidenum">
              <a:rPr lang="en-US" smtClean="0"/>
              <a:pPr>
                <a:defRPr/>
              </a:pPr>
              <a:t>3</a:t>
            </a:fld>
            <a:endParaRPr lang="en-US" dirty="0"/>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524000" y="304800"/>
            <a:ext cx="7010400" cy="838200"/>
          </a:xfrm>
        </p:spPr>
        <p:txBody>
          <a:bodyPr/>
          <a:lstStyle/>
          <a:p>
            <a:pPr algn="ctr" eaLnBrk="1" hangingPunct="1"/>
            <a:r>
              <a:rPr lang="en-US" sz="4800" dirty="0" err="1"/>
              <a:t>Fondos</a:t>
            </a:r>
            <a:r>
              <a:rPr lang="en-US" sz="4800" dirty="0"/>
              <a:t> del Title I </a:t>
            </a:r>
          </a:p>
        </p:txBody>
      </p:sp>
      <p:sp>
        <p:nvSpPr>
          <p:cNvPr id="7171" name="Text Box 4"/>
          <p:cNvSpPr txBox="1">
            <a:spLocks noChangeArrowheads="1"/>
          </p:cNvSpPr>
          <p:nvPr/>
        </p:nvSpPr>
        <p:spPr bwMode="auto">
          <a:xfrm>
            <a:off x="1681163" y="1603374"/>
            <a:ext cx="7234237" cy="4733604"/>
          </a:xfrm>
          <a:prstGeom prst="rect">
            <a:avLst/>
          </a:prstGeom>
          <a:noFill/>
          <a:ln w="28575" algn="ctr">
            <a:noFill/>
            <a:miter lim="800000"/>
            <a:headEnd/>
            <a:tailEnd/>
          </a:ln>
        </p:spPr>
        <p:txBody>
          <a:bodyPr wrap="square">
            <a:spAutoFit/>
          </a:bodyPr>
          <a:lstStyle/>
          <a:p>
            <a:pPr marL="280988" indent="-280988">
              <a:buFont typeface="Wingdings" pitchFamily="2" charset="2"/>
              <a:buChar char="§"/>
            </a:pPr>
            <a:r>
              <a:rPr lang="en-US" sz="2600" dirty="0">
                <a:latin typeface="Arial Narrow" panose="020B0606020202030204" pitchFamily="34" charset="0"/>
              </a:rPr>
              <a:t>Los </a:t>
            </a:r>
            <a:r>
              <a:rPr lang="en-US" sz="2600" dirty="0" err="1">
                <a:latin typeface="Arial Narrow" panose="020B0606020202030204" pitchFamily="34" charset="0"/>
              </a:rPr>
              <a:t>distritos</a:t>
            </a:r>
            <a:r>
              <a:rPr lang="en-US" sz="2600" dirty="0">
                <a:latin typeface="Arial Narrow" panose="020B0606020202030204" pitchFamily="34" charset="0"/>
              </a:rPr>
              <a:t> </a:t>
            </a:r>
            <a:r>
              <a:rPr lang="en-US" sz="2600" dirty="0" err="1">
                <a:latin typeface="Arial Narrow" panose="020B0606020202030204" pitchFamily="34" charset="0"/>
              </a:rPr>
              <a:t>asignan</a:t>
            </a:r>
            <a:r>
              <a:rPr lang="en-US" sz="2600" dirty="0">
                <a:latin typeface="Arial Narrow" panose="020B0606020202030204" pitchFamily="34" charset="0"/>
              </a:rPr>
              <a:t> </a:t>
            </a:r>
            <a:r>
              <a:rPr lang="en-US" sz="2600" dirty="0" err="1">
                <a:latin typeface="Arial Narrow" panose="020B0606020202030204" pitchFamily="34" charset="0"/>
              </a:rPr>
              <a:t>fondos</a:t>
            </a:r>
            <a:r>
              <a:rPr lang="en-US" sz="2600" dirty="0">
                <a:latin typeface="Arial Narrow" panose="020B0606020202030204" pitchFamily="34" charset="0"/>
              </a:rPr>
              <a:t> a las </a:t>
            </a:r>
            <a:r>
              <a:rPr lang="en-US" sz="2600" dirty="0" err="1">
                <a:latin typeface="Arial Narrow" panose="020B0606020202030204" pitchFamily="34" charset="0"/>
              </a:rPr>
              <a:t>escuelas</a:t>
            </a:r>
            <a:r>
              <a:rPr lang="en-US" sz="2600" dirty="0">
                <a:latin typeface="Arial Narrow" panose="020B0606020202030204" pitchFamily="34" charset="0"/>
              </a:rPr>
              <a:t> que </a:t>
            </a:r>
            <a:r>
              <a:rPr lang="en-US" sz="2600" dirty="0" err="1">
                <a:latin typeface="Arial Narrow" panose="020B0606020202030204" pitchFamily="34" charset="0"/>
              </a:rPr>
              <a:t>califican</a:t>
            </a:r>
            <a:r>
              <a:rPr lang="en-US" sz="2600" dirty="0">
                <a:latin typeface="Arial Narrow" panose="020B0606020202030204" pitchFamily="34" charset="0"/>
              </a:rPr>
              <a:t> </a:t>
            </a:r>
            <a:r>
              <a:rPr lang="en-US" sz="2600" dirty="0" err="1">
                <a:latin typeface="Arial Narrow" panose="020B0606020202030204" pitchFamily="34" charset="0"/>
              </a:rPr>
              <a:t>basados</a:t>
            </a:r>
            <a:r>
              <a:rPr lang="en-US" sz="2600" dirty="0">
                <a:latin typeface="Arial Narrow" panose="020B0606020202030204" pitchFamily="34" charset="0"/>
              </a:rPr>
              <a:t> </a:t>
            </a:r>
            <a:r>
              <a:rPr lang="en-US" sz="2600" dirty="0" err="1">
                <a:latin typeface="Arial Narrow" panose="020B0606020202030204" pitchFamily="34" charset="0"/>
              </a:rPr>
              <a:t>en</a:t>
            </a:r>
            <a:r>
              <a:rPr lang="en-US" sz="2600" dirty="0">
                <a:latin typeface="Arial Narrow" panose="020B0606020202030204" pitchFamily="34" charset="0"/>
              </a:rPr>
              <a:t> el </a:t>
            </a:r>
            <a:r>
              <a:rPr lang="en-US" sz="2600" dirty="0" err="1">
                <a:latin typeface="Arial Narrow" panose="020B0606020202030204" pitchFamily="34" charset="0"/>
              </a:rPr>
              <a:t>numero</a:t>
            </a:r>
            <a:r>
              <a:rPr lang="en-US" sz="2600" dirty="0">
                <a:latin typeface="Arial Narrow" panose="020B0606020202030204" pitchFamily="34" charset="0"/>
              </a:rPr>
              <a:t> de </a:t>
            </a:r>
            <a:r>
              <a:rPr lang="en-US" sz="2600" dirty="0" err="1">
                <a:latin typeface="Arial Narrow" panose="020B0606020202030204" pitchFamily="34" charset="0"/>
              </a:rPr>
              <a:t>studiantes</a:t>
            </a:r>
            <a:r>
              <a:rPr lang="en-US" sz="2600" dirty="0">
                <a:latin typeface="Arial Narrow" panose="020B0606020202030204" pitchFamily="34" charset="0"/>
              </a:rPr>
              <a:t> </a:t>
            </a:r>
            <a:r>
              <a:rPr lang="en-US" sz="2600" dirty="0" err="1">
                <a:latin typeface="Arial Narrow" panose="020B0606020202030204" pitchFamily="34" charset="0"/>
              </a:rPr>
              <a:t>elegibles</a:t>
            </a:r>
            <a:r>
              <a:rPr lang="en-US" sz="2600" dirty="0">
                <a:latin typeface="Arial Narrow" panose="020B0606020202030204" pitchFamily="34" charset="0"/>
              </a:rPr>
              <a:t> a </a:t>
            </a:r>
            <a:r>
              <a:rPr lang="en-US" sz="2600" dirty="0" err="1">
                <a:latin typeface="Arial Narrow" panose="020B0606020202030204" pitchFamily="34" charset="0"/>
              </a:rPr>
              <a:t>recibir</a:t>
            </a:r>
            <a:r>
              <a:rPr lang="en-US" sz="2600" dirty="0">
                <a:latin typeface="Arial Narrow" panose="020B0606020202030204" pitchFamily="34" charset="0"/>
              </a:rPr>
              <a:t> </a:t>
            </a:r>
            <a:r>
              <a:rPr lang="en-US" sz="2600" dirty="0" err="1">
                <a:latin typeface="Arial Narrow" panose="020B0606020202030204" pitchFamily="34" charset="0"/>
              </a:rPr>
              <a:t>comidas</a:t>
            </a:r>
            <a:r>
              <a:rPr lang="en-US" sz="2600" dirty="0">
                <a:latin typeface="Arial Narrow" panose="020B0606020202030204" pitchFamily="34" charset="0"/>
              </a:rPr>
              <a:t> gratis o a </a:t>
            </a:r>
            <a:r>
              <a:rPr lang="en-US" sz="2600" dirty="0" err="1">
                <a:latin typeface="Arial Narrow" panose="020B0606020202030204" pitchFamily="34" charset="0"/>
              </a:rPr>
              <a:t>precios</a:t>
            </a:r>
            <a:r>
              <a:rPr lang="en-US" sz="2600" dirty="0">
                <a:latin typeface="Arial Narrow" panose="020B0606020202030204" pitchFamily="34" charset="0"/>
              </a:rPr>
              <a:t> </a:t>
            </a:r>
            <a:r>
              <a:rPr lang="en-US" sz="2600" dirty="0" err="1">
                <a:latin typeface="Arial Narrow" panose="020B0606020202030204" pitchFamily="34" charset="0"/>
              </a:rPr>
              <a:t>reducidos</a:t>
            </a:r>
            <a:r>
              <a:rPr lang="en-US" sz="2600" dirty="0">
                <a:latin typeface="Arial Narrow" panose="020B0606020202030204" pitchFamily="34" charset="0"/>
              </a:rPr>
              <a:t>.</a:t>
            </a:r>
          </a:p>
          <a:p>
            <a:pPr marL="280988" indent="-280988">
              <a:buFont typeface="Wingdings" pitchFamily="2" charset="2"/>
              <a:buNone/>
            </a:pPr>
            <a:endParaRPr lang="en-US" sz="2600" dirty="0">
              <a:latin typeface="Arial Narrow" panose="020B0606020202030204" pitchFamily="34" charset="0"/>
            </a:endParaRPr>
          </a:p>
          <a:p>
            <a:pPr marL="280988" indent="-280988">
              <a:buFont typeface="Wingdings" pitchFamily="2" charset="2"/>
              <a:buChar char="§"/>
            </a:pPr>
            <a:r>
              <a:rPr lang="en-US" sz="2600" dirty="0">
                <a:latin typeface="Arial Narrow" panose="020B0606020202030204" pitchFamily="34" charset="0"/>
              </a:rPr>
              <a:t>El Title I </a:t>
            </a:r>
            <a:r>
              <a:rPr lang="en-US" sz="2600" dirty="0" err="1">
                <a:latin typeface="Arial Narrow" panose="020B0606020202030204" pitchFamily="34" charset="0"/>
              </a:rPr>
              <a:t>debe</a:t>
            </a:r>
            <a:r>
              <a:rPr lang="en-US" sz="2600" dirty="0">
                <a:latin typeface="Arial Narrow" panose="020B0606020202030204" pitchFamily="34" charset="0"/>
              </a:rPr>
              <a:t> </a:t>
            </a:r>
            <a:r>
              <a:rPr lang="en-US" sz="2600" dirty="0" err="1">
                <a:latin typeface="Arial Narrow" panose="020B0606020202030204" pitchFamily="34" charset="0"/>
              </a:rPr>
              <a:t>suplementar</a:t>
            </a:r>
            <a:r>
              <a:rPr lang="en-US" sz="2600" dirty="0">
                <a:latin typeface="Arial Narrow" panose="020B0606020202030204" pitchFamily="34" charset="0"/>
              </a:rPr>
              <a:t>, no </a:t>
            </a:r>
            <a:r>
              <a:rPr lang="en-US" sz="2600" dirty="0" err="1">
                <a:latin typeface="Arial Narrow" panose="020B0606020202030204" pitchFamily="34" charset="0"/>
              </a:rPr>
              <a:t>suplantar</a:t>
            </a:r>
            <a:r>
              <a:rPr lang="en-US" sz="2600" dirty="0">
                <a:latin typeface="Arial Narrow" panose="020B0606020202030204" pitchFamily="34" charset="0"/>
              </a:rPr>
              <a:t> </a:t>
            </a:r>
            <a:r>
              <a:rPr lang="en-US" sz="2600" dirty="0" err="1">
                <a:latin typeface="Arial Narrow" panose="020B0606020202030204" pitchFamily="34" charset="0"/>
              </a:rPr>
              <a:t>los</a:t>
            </a:r>
            <a:r>
              <a:rPr lang="en-US" sz="2600" dirty="0">
                <a:latin typeface="Arial Narrow" panose="020B0606020202030204" pitchFamily="34" charset="0"/>
              </a:rPr>
              <a:t> </a:t>
            </a:r>
            <a:r>
              <a:rPr lang="en-US" sz="2600" dirty="0" err="1">
                <a:latin typeface="Arial Narrow" panose="020B0606020202030204" pitchFamily="34" charset="0"/>
              </a:rPr>
              <a:t>fondos</a:t>
            </a:r>
            <a:r>
              <a:rPr lang="en-US" sz="2600" dirty="0">
                <a:latin typeface="Arial Narrow" panose="020B0606020202030204" pitchFamily="34" charset="0"/>
              </a:rPr>
              <a:t> del </a:t>
            </a:r>
            <a:r>
              <a:rPr lang="en-US" sz="2600" dirty="0" err="1">
                <a:latin typeface="Arial Narrow" panose="020B0606020202030204" pitchFamily="34" charset="0"/>
              </a:rPr>
              <a:t>distrito</a:t>
            </a:r>
            <a:endParaRPr lang="en-US" sz="2600" dirty="0">
              <a:latin typeface="Arial Narrow" panose="020B0606020202030204" pitchFamily="34" charset="0"/>
            </a:endParaRPr>
          </a:p>
          <a:p>
            <a:pPr marL="280988" indent="-280988">
              <a:buFont typeface="Wingdings" pitchFamily="2" charset="2"/>
              <a:buNone/>
            </a:pPr>
            <a:endParaRPr lang="en-US" sz="2600" dirty="0">
              <a:latin typeface="Arial Narrow" panose="020B0606020202030204" pitchFamily="34" charset="0"/>
            </a:endParaRPr>
          </a:p>
          <a:p>
            <a:pPr marL="280988" indent="-280988">
              <a:buFont typeface="Wingdings" pitchFamily="2" charset="2"/>
              <a:buChar char="§"/>
            </a:pPr>
            <a:r>
              <a:rPr lang="en-US" sz="2600" dirty="0">
                <a:latin typeface="Arial Narrow" panose="020B0606020202030204" pitchFamily="34" charset="0"/>
              </a:rPr>
              <a:t>Una </a:t>
            </a:r>
            <a:r>
              <a:rPr lang="en-US" sz="2600" dirty="0" err="1">
                <a:latin typeface="Arial Narrow" panose="020B0606020202030204" pitchFamily="34" charset="0"/>
              </a:rPr>
              <a:t>cantidad</a:t>
            </a:r>
            <a:r>
              <a:rPr lang="en-US" sz="2600" dirty="0">
                <a:latin typeface="Arial Narrow" panose="020B0606020202030204" pitchFamily="34" charset="0"/>
              </a:rPr>
              <a:t> </a:t>
            </a:r>
            <a:r>
              <a:rPr lang="en-US" sz="2600" dirty="0" err="1">
                <a:latin typeface="Arial Narrow" panose="020B0606020202030204" pitchFamily="34" charset="0"/>
              </a:rPr>
              <a:t>especifica</a:t>
            </a:r>
            <a:r>
              <a:rPr lang="en-US" sz="2600" dirty="0">
                <a:latin typeface="Arial Narrow" panose="020B0606020202030204" pitchFamily="34" charset="0"/>
              </a:rPr>
              <a:t> </a:t>
            </a:r>
            <a:r>
              <a:rPr lang="en-US" sz="2600" dirty="0" err="1">
                <a:latin typeface="Arial Narrow" panose="020B0606020202030204" pitchFamily="34" charset="0"/>
              </a:rPr>
              <a:t>dellos</a:t>
            </a:r>
            <a:r>
              <a:rPr lang="en-US" sz="2600" dirty="0">
                <a:latin typeface="Arial Narrow" panose="020B0606020202030204" pitchFamily="34" charset="0"/>
              </a:rPr>
              <a:t> </a:t>
            </a:r>
            <a:r>
              <a:rPr lang="en-US" sz="2600" dirty="0" err="1">
                <a:latin typeface="Arial Narrow" panose="020B0606020202030204" pitchFamily="34" charset="0"/>
              </a:rPr>
              <a:t>fondos</a:t>
            </a:r>
            <a:r>
              <a:rPr lang="en-US" sz="2600" dirty="0">
                <a:latin typeface="Arial Narrow" panose="020B0606020202030204" pitchFamily="34" charset="0"/>
              </a:rPr>
              <a:t> del Title I  </a:t>
            </a:r>
            <a:r>
              <a:rPr lang="en-US" sz="2600" dirty="0" err="1">
                <a:latin typeface="Arial Narrow" panose="020B0606020202030204" pitchFamily="34" charset="0"/>
              </a:rPr>
              <a:t>debe</a:t>
            </a:r>
            <a:r>
              <a:rPr lang="en-US" sz="2600" dirty="0">
                <a:latin typeface="Arial Narrow" panose="020B0606020202030204" pitchFamily="34" charset="0"/>
              </a:rPr>
              <a:t> </a:t>
            </a:r>
            <a:r>
              <a:rPr lang="en-US" sz="2600" dirty="0" err="1">
                <a:latin typeface="Arial Narrow" panose="020B0606020202030204" pitchFamily="34" charset="0"/>
              </a:rPr>
              <a:t>ser</a:t>
            </a:r>
            <a:r>
              <a:rPr lang="en-US" sz="2600" dirty="0">
                <a:latin typeface="Arial Narrow" panose="020B0606020202030204" pitchFamily="34" charset="0"/>
              </a:rPr>
              <a:t> </a:t>
            </a:r>
            <a:r>
              <a:rPr lang="en-US" sz="2600" dirty="0" err="1">
                <a:latin typeface="Arial Narrow" panose="020B0606020202030204" pitchFamily="34" charset="0"/>
              </a:rPr>
              <a:t>gastado</a:t>
            </a:r>
            <a:r>
              <a:rPr lang="en-US" sz="2600" dirty="0">
                <a:latin typeface="Arial Narrow" panose="020B0606020202030204" pitchFamily="34" charset="0"/>
              </a:rPr>
              <a:t> </a:t>
            </a:r>
            <a:r>
              <a:rPr lang="en-US" sz="2600" dirty="0" err="1">
                <a:latin typeface="Arial Narrow" panose="020B0606020202030204" pitchFamily="34" charset="0"/>
              </a:rPr>
              <a:t>en</a:t>
            </a:r>
            <a:r>
              <a:rPr lang="en-US" sz="2600" dirty="0">
                <a:latin typeface="Arial Narrow" panose="020B0606020202030204" pitchFamily="34" charset="0"/>
              </a:rPr>
              <a:t>  </a:t>
            </a:r>
            <a:r>
              <a:rPr lang="en-US" sz="2600" dirty="0" err="1">
                <a:latin typeface="Arial Narrow" panose="020B0606020202030204" pitchFamily="34" charset="0"/>
              </a:rPr>
              <a:t>participacion</a:t>
            </a:r>
            <a:r>
              <a:rPr lang="en-US" sz="2600" dirty="0">
                <a:latin typeface="Arial Narrow" panose="020B0606020202030204" pitchFamily="34" charset="0"/>
              </a:rPr>
              <a:t> familiar y </a:t>
            </a:r>
            <a:r>
              <a:rPr lang="en-US" sz="2600" dirty="0" err="1">
                <a:latin typeface="Arial Narrow" panose="020B0606020202030204" pitchFamily="34" charset="0"/>
              </a:rPr>
              <a:t>desarrollo</a:t>
            </a:r>
            <a:r>
              <a:rPr lang="en-US" sz="2600" dirty="0">
                <a:latin typeface="Arial Narrow" panose="020B0606020202030204" pitchFamily="34" charset="0"/>
              </a:rPr>
              <a:t> </a:t>
            </a:r>
            <a:r>
              <a:rPr lang="en-US" sz="2600" dirty="0" err="1">
                <a:latin typeface="Arial Narrow" panose="020B0606020202030204" pitchFamily="34" charset="0"/>
              </a:rPr>
              <a:t>profesional</a:t>
            </a:r>
            <a:endParaRPr lang="en-US" sz="2600" dirty="0">
              <a:latin typeface="Arial Narrow" panose="020B0606020202030204" pitchFamily="34" charset="0"/>
            </a:endParaRPr>
          </a:p>
          <a:p>
            <a:pPr marL="280988" indent="-280988">
              <a:buFont typeface="Wingdings" pitchFamily="2" charset="2"/>
              <a:buChar char="§"/>
            </a:pPr>
            <a:endParaRPr lang="en-US" sz="2600" dirty="0">
              <a:latin typeface="Arial Narrow" panose="020B0606020202030204" pitchFamily="34" charset="0"/>
            </a:endParaRPr>
          </a:p>
          <a:p>
            <a:pPr marL="280988" indent="-280988">
              <a:buFont typeface="Wingdings" pitchFamily="2" charset="2"/>
              <a:buChar char="§"/>
            </a:pPr>
            <a:r>
              <a:rPr lang="en-US" sz="2600" dirty="0">
                <a:latin typeface="Arial Narrow" panose="020B0606020202030204" pitchFamily="34" charset="0"/>
              </a:rPr>
              <a:t>Los padres </a:t>
            </a:r>
            <a:r>
              <a:rPr lang="en-US" sz="2600" dirty="0" err="1">
                <a:latin typeface="Arial Narrow" panose="020B0606020202030204" pitchFamily="34" charset="0"/>
              </a:rPr>
              <a:t>tienen</a:t>
            </a:r>
            <a:r>
              <a:rPr lang="en-US" sz="2600" dirty="0">
                <a:latin typeface="Arial Narrow" panose="020B0606020202030204" pitchFamily="34" charset="0"/>
              </a:rPr>
              <a:t> derecho a </a:t>
            </a:r>
            <a:r>
              <a:rPr lang="en-US" sz="2600" dirty="0" err="1">
                <a:latin typeface="Arial Narrow" panose="020B0606020202030204" pitchFamily="34" charset="0"/>
              </a:rPr>
              <a:t>proveer</a:t>
            </a:r>
            <a:r>
              <a:rPr lang="en-US" sz="2600" dirty="0">
                <a:latin typeface="Arial Narrow" panose="020B0606020202030204" pitchFamily="34" charset="0"/>
              </a:rPr>
              <a:t> opinions </a:t>
            </a:r>
            <a:r>
              <a:rPr lang="en-US" sz="2600" dirty="0" err="1">
                <a:latin typeface="Arial Narrow" panose="020B0606020202030204" pitchFamily="34" charset="0"/>
              </a:rPr>
              <a:t>sobre</a:t>
            </a:r>
            <a:r>
              <a:rPr lang="en-US" sz="2600" dirty="0">
                <a:latin typeface="Arial Narrow" panose="020B0606020202030204" pitchFamily="34" charset="0"/>
              </a:rPr>
              <a:t> </a:t>
            </a:r>
            <a:r>
              <a:rPr lang="en-US" sz="2600" dirty="0" err="1">
                <a:latin typeface="Arial Narrow" panose="020B0606020202030204" pitchFamily="34" charset="0"/>
              </a:rPr>
              <a:t>como</a:t>
            </a:r>
            <a:r>
              <a:rPr lang="en-US" sz="2600" dirty="0">
                <a:latin typeface="Arial Narrow" panose="020B0606020202030204" pitchFamily="34" charset="0"/>
              </a:rPr>
              <a:t> la </a:t>
            </a:r>
            <a:r>
              <a:rPr lang="en-US" sz="2600" dirty="0" err="1">
                <a:latin typeface="Arial Narrow" panose="020B0606020202030204" pitchFamily="34" charset="0"/>
              </a:rPr>
              <a:t>escuela</a:t>
            </a:r>
            <a:r>
              <a:rPr lang="en-US" sz="2600" dirty="0">
                <a:latin typeface="Arial Narrow" panose="020B0606020202030204" pitchFamily="34" charset="0"/>
              </a:rPr>
              <a:t> </a:t>
            </a:r>
            <a:r>
              <a:rPr lang="en-US" sz="2600" dirty="0" err="1">
                <a:latin typeface="Arial Narrow" panose="020B0606020202030204" pitchFamily="34" charset="0"/>
              </a:rPr>
              <a:t>usa</a:t>
            </a:r>
            <a:r>
              <a:rPr lang="en-US" sz="2600" dirty="0">
                <a:latin typeface="Arial Narrow" panose="020B0606020202030204" pitchFamily="34" charset="0"/>
              </a:rPr>
              <a:t> </a:t>
            </a:r>
            <a:r>
              <a:rPr lang="en-US" sz="2600" dirty="0" err="1">
                <a:latin typeface="Arial Narrow" panose="020B0606020202030204" pitchFamily="34" charset="0"/>
              </a:rPr>
              <a:t>los</a:t>
            </a:r>
            <a:r>
              <a:rPr lang="en-US" sz="2600" dirty="0">
                <a:latin typeface="Arial Narrow" panose="020B0606020202030204" pitchFamily="34" charset="0"/>
              </a:rPr>
              <a:t> </a:t>
            </a:r>
            <a:r>
              <a:rPr lang="en-US" sz="2600" dirty="0" err="1">
                <a:latin typeface="Arial Narrow" panose="020B0606020202030204" pitchFamily="34" charset="0"/>
              </a:rPr>
              <a:t>fondos</a:t>
            </a:r>
            <a:r>
              <a:rPr lang="en-US" sz="2600" dirty="0">
                <a:latin typeface="Arial Narrow" panose="020B0606020202030204" pitchFamily="34" charset="0"/>
              </a:rPr>
              <a:t>  del </a:t>
            </a:r>
            <a:r>
              <a:rPr lang="en-US" sz="2600">
                <a:latin typeface="Arial Narrow" panose="020B0606020202030204" pitchFamily="34" charset="0"/>
              </a:rPr>
              <a:t>Title I</a:t>
            </a:r>
            <a:endParaRPr lang="en-US" sz="2600" dirty="0">
              <a:latin typeface="Arial Narrow" panose="020B0606020202030204" pitchFamily="34" charset="0"/>
            </a:endParaRPr>
          </a:p>
        </p:txBody>
      </p:sp>
      <p:sp>
        <p:nvSpPr>
          <p:cNvPr id="4" name="Slide Number Placeholder 3"/>
          <p:cNvSpPr>
            <a:spLocks noGrp="1"/>
          </p:cNvSpPr>
          <p:nvPr>
            <p:ph type="sldNum" sz="quarter" idx="12"/>
          </p:nvPr>
        </p:nvSpPr>
        <p:spPr/>
        <p:txBody>
          <a:bodyPr/>
          <a:lstStyle/>
          <a:p>
            <a:pPr>
              <a:defRPr/>
            </a:pPr>
            <a:fld id="{EC355F65-3290-4159-BDA6-D4680175CD5C}" type="slidenum">
              <a:rPr lang="en-US" smtClean="0"/>
              <a:pPr>
                <a:defRPr/>
              </a:pPr>
              <a:t>4</a:t>
            </a:fld>
            <a:endParaRPr lang="en-US" dirty="0"/>
          </a:p>
        </p:txBody>
      </p:sp>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533400"/>
            <a:ext cx="7239000" cy="838200"/>
          </a:xfrm>
        </p:spPr>
        <p:txBody>
          <a:bodyPr/>
          <a:lstStyle/>
          <a:p>
            <a:r>
              <a:rPr lang="en-US" dirty="0"/>
              <a:t>Quien</a:t>
            </a:r>
            <a:r>
              <a:rPr lang="en-US" dirty="0">
                <a:ea typeface="Tahoma"/>
                <a:cs typeface="Tahoma"/>
              </a:rPr>
              <a:t> decide </a:t>
            </a:r>
            <a:r>
              <a:rPr lang="en-US" dirty="0" err="1">
                <a:ea typeface="Tahoma"/>
                <a:cs typeface="Tahoma"/>
              </a:rPr>
              <a:t>como</a:t>
            </a:r>
            <a:r>
              <a:rPr lang="en-US" dirty="0">
                <a:ea typeface="Tahoma"/>
                <a:cs typeface="Tahoma"/>
              </a:rPr>
              <a:t> se </a:t>
            </a:r>
            <a:r>
              <a:rPr lang="en-US" dirty="0" err="1">
                <a:ea typeface="Tahoma"/>
                <a:cs typeface="Tahoma"/>
              </a:rPr>
              <a:t>utilizan</a:t>
            </a:r>
            <a:r>
              <a:rPr lang="en-US" dirty="0">
                <a:ea typeface="Tahoma"/>
                <a:cs typeface="Tahoma"/>
              </a:rPr>
              <a:t> los Fondos?</a:t>
            </a:r>
            <a:r>
              <a:rPr lang="en-US" dirty="0">
                <a:solidFill>
                  <a:schemeClr val="tx1"/>
                </a:solidFill>
                <a:latin typeface="+mj-ea"/>
                <a:cs typeface="+mj-ea"/>
              </a:rPr>
              <a:t/>
            </a:r>
            <a:br>
              <a:rPr lang="en-US" dirty="0">
                <a:solidFill>
                  <a:schemeClr val="tx1"/>
                </a:solidFill>
                <a:latin typeface="+mj-ea"/>
                <a:cs typeface="+mj-ea"/>
              </a:rPr>
            </a:br>
            <a:endParaRPr lang="en-US" dirty="0"/>
          </a:p>
        </p:txBody>
      </p:sp>
      <p:sp>
        <p:nvSpPr>
          <p:cNvPr id="3" name="Content Placeholder 2"/>
          <p:cNvSpPr>
            <a:spLocks noGrp="1"/>
          </p:cNvSpPr>
          <p:nvPr>
            <p:ph idx="1"/>
          </p:nvPr>
        </p:nvSpPr>
        <p:spPr>
          <a:xfrm>
            <a:off x="1619794" y="1371600"/>
            <a:ext cx="7162800" cy="5029200"/>
          </a:xfrm>
        </p:spPr>
        <p:txBody>
          <a:bodyPr/>
          <a:lstStyle/>
          <a:p>
            <a:pPr eaLnBrk="1" hangingPunct="1"/>
            <a:r>
              <a:rPr lang="es-ES" sz="2000" b="1" dirty="0">
                <a:latin typeface="Arial Narrow" panose="020B0606020202030204" pitchFamily="34" charset="0"/>
              </a:rPr>
              <a:t>Su equipo administrativo considera los datos y la retroalimentación recolectados durante el año escolar para construir su presupuesto escolar.</a:t>
            </a:r>
            <a:endParaRPr lang="es-ES" altLang="en-US" sz="2000" b="1" dirty="0">
              <a:latin typeface="Arial Narrow" panose="020B0606020202030204" pitchFamily="34" charset="0"/>
            </a:endParaRPr>
          </a:p>
          <a:p>
            <a:pPr eaLnBrk="1" hangingPunct="1"/>
            <a:r>
              <a:rPr lang="es-ES" sz="2000" b="1" dirty="0">
                <a:latin typeface="Arial Narrow" panose="020B0606020202030204" pitchFamily="34" charset="0"/>
              </a:rPr>
              <a:t>Cada escuela tiene un Consejo Asesor Escolar (SAC) compuesto de:</a:t>
            </a:r>
            <a:endParaRPr lang="es-ES" altLang="en-US" sz="2000" b="1" dirty="0">
              <a:latin typeface="Arial Narrow"/>
            </a:endParaRPr>
          </a:p>
          <a:p>
            <a:pPr lvl="1" eaLnBrk="1" hangingPunct="1"/>
            <a:r>
              <a:rPr lang="es-ES" sz="2000" i="0" dirty="0">
                <a:latin typeface="Arial Narrow" panose="020B0606020202030204" pitchFamily="34" charset="0"/>
              </a:rPr>
              <a:t>Padres, maestros, personal, miembros de la comunidad, directores y estudiantes (en escuelas intermedias y secundarias).</a:t>
            </a:r>
            <a:endParaRPr lang="es-ES" sz="2000" dirty="0">
              <a:ea typeface="Tahoma"/>
              <a:cs typeface="Tahoma"/>
            </a:endParaRPr>
          </a:p>
          <a:p>
            <a:pPr eaLnBrk="1" hangingPunct="1"/>
            <a:r>
              <a:rPr lang="es-ES" sz="2000" b="1" dirty="0">
                <a:latin typeface="Arial Narrow" panose="020B0606020202030204" pitchFamily="34" charset="0"/>
              </a:rPr>
              <a:t>El Consejo Asesor Escolar ayuda a determinar cómo usar los fondos del Título I. </a:t>
            </a:r>
            <a:r>
              <a:rPr lang="es-ES" sz="2000" b="1" u="sng" dirty="0">
                <a:latin typeface="Arial Narrow" panose="020B0606020202030204" pitchFamily="34" charset="0"/>
              </a:rPr>
              <a:t>Por favor considere unirse!</a:t>
            </a:r>
            <a:endParaRPr lang="es-ES" altLang="en-US" sz="2000" b="1" u="sng" dirty="0">
              <a:ea typeface="Tahoma"/>
              <a:cs typeface="Tahoma"/>
            </a:endParaRPr>
          </a:p>
          <a:p>
            <a:pPr eaLnBrk="1" hangingPunct="1"/>
            <a:r>
              <a:rPr lang="es-ES" sz="2000" b="1" dirty="0">
                <a:latin typeface="Arial Narrow" panose="020B0606020202030204" pitchFamily="34" charset="0"/>
              </a:rPr>
              <a:t>El uso de los fondos del Título I debe alinearse con las metas del Plan de Mejoramiento Escolar (SIP) y el Plan Escolar (SWP) para el Título I.</a:t>
            </a:r>
            <a:endParaRPr lang="es-ES" sz="2000" b="1" dirty="0">
              <a:latin typeface="Arial Narrow"/>
              <a:ea typeface="Tahoma"/>
              <a:cs typeface="Tahoma"/>
            </a:endParaRPr>
          </a:p>
          <a:p>
            <a:pPr eaLnBrk="1" hangingPunct="1"/>
            <a:r>
              <a:rPr lang="es-ES" sz="2000" b="1" dirty="0">
                <a:latin typeface="Arial Narrow" panose="020B0606020202030204" pitchFamily="34" charset="0"/>
              </a:rPr>
              <a:t>Copias de estos documentos están disponibles para su revisión en la oficina de la escuela (</a:t>
            </a:r>
            <a:r>
              <a:rPr lang="es-ES" sz="2000" b="1" dirty="0" err="1">
                <a:latin typeface="Arial Narrow" panose="020B0606020202030204" pitchFamily="34" charset="0"/>
              </a:rPr>
              <a:t>traduciones</a:t>
            </a:r>
            <a:r>
              <a:rPr lang="es-ES" sz="2000" b="1" dirty="0">
                <a:latin typeface="Arial Narrow" panose="020B0606020202030204" pitchFamily="34" charset="0"/>
              </a:rPr>
              <a:t> cuando sea posible)</a:t>
            </a:r>
            <a:endParaRPr lang="es-ES" sz="2000" b="1" dirty="0">
              <a:ea typeface="Tahoma"/>
              <a:cs typeface="Tahoma"/>
            </a:endParaRPr>
          </a:p>
          <a:p>
            <a:pPr eaLnBrk="1" hangingPunct="1"/>
            <a:endParaRPr lang="en-US" altLang="en-US" i="0" dirty="0">
              <a:latin typeface="Arial Narrow" panose="020B0606020202030204" pitchFamily="34" charset="0"/>
            </a:endParaRPr>
          </a:p>
        </p:txBody>
      </p:sp>
      <p:sp>
        <p:nvSpPr>
          <p:cNvPr id="4" name="Slide Number Placeholder 3"/>
          <p:cNvSpPr>
            <a:spLocks noGrp="1"/>
          </p:cNvSpPr>
          <p:nvPr>
            <p:ph type="sldNum" sz="quarter" idx="12"/>
          </p:nvPr>
        </p:nvSpPr>
        <p:spPr/>
        <p:txBody>
          <a:bodyPr/>
          <a:lstStyle/>
          <a:p>
            <a:pPr>
              <a:defRPr/>
            </a:pPr>
            <a:fld id="{EC355F65-3290-4159-BDA6-D4680175CD5C}" type="slidenum">
              <a:rPr lang="en-US" smtClean="0"/>
              <a:pPr>
                <a:defRPr/>
              </a:pPr>
              <a:t>5</a:t>
            </a:fld>
            <a:endParaRPr lang="en-US" dirty="0"/>
          </a:p>
        </p:txBody>
      </p:sp>
    </p:spTree>
    <p:extLst>
      <p:ext uri="{BB962C8B-B14F-4D97-AF65-F5344CB8AC3E}">
        <p14:creationId xmlns:p14="http://schemas.microsoft.com/office/powerpoint/2010/main" val="3183569336"/>
      </p:ext>
    </p:extLst>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9"/>
          <p:cNvSpPr>
            <a:spLocks noGrp="1" noChangeArrowheads="1"/>
          </p:cNvSpPr>
          <p:nvPr>
            <p:ph type="title"/>
          </p:nvPr>
        </p:nvSpPr>
        <p:spPr>
          <a:xfrm>
            <a:off x="561975" y="304800"/>
            <a:ext cx="8959850" cy="838200"/>
          </a:xfrm>
        </p:spPr>
        <p:txBody>
          <a:bodyPr/>
          <a:lstStyle/>
          <a:p>
            <a:pPr algn="ctr" eaLnBrk="1" hangingPunct="1"/>
            <a:r>
              <a:rPr lang="en-US" sz="4800" dirty="0" err="1"/>
              <a:t>Programas</a:t>
            </a:r>
            <a:r>
              <a:rPr lang="en-US" sz="4800" dirty="0"/>
              <a:t> Title I </a:t>
            </a:r>
          </a:p>
        </p:txBody>
      </p:sp>
      <p:sp>
        <p:nvSpPr>
          <p:cNvPr id="8195" name="Text Box 13"/>
          <p:cNvSpPr txBox="1">
            <a:spLocks noChangeArrowheads="1"/>
          </p:cNvSpPr>
          <p:nvPr/>
        </p:nvSpPr>
        <p:spPr bwMode="auto">
          <a:xfrm>
            <a:off x="1143000" y="1676400"/>
            <a:ext cx="7391400" cy="3453253"/>
          </a:xfrm>
          <a:prstGeom prst="rect">
            <a:avLst/>
          </a:prstGeom>
          <a:noFill/>
          <a:ln w="28575" algn="ctr">
            <a:noFill/>
            <a:miter lim="800000"/>
            <a:headEnd/>
            <a:tailEnd/>
          </a:ln>
        </p:spPr>
        <p:txBody>
          <a:bodyPr wrap="square">
            <a:spAutoFit/>
          </a:bodyPr>
          <a:lstStyle/>
          <a:p>
            <a:pPr marL="1143000" indent="-457200">
              <a:buFont typeface="Arial" panose="020B0604020202020204" pitchFamily="34" charset="0"/>
              <a:buChar char="•"/>
            </a:pPr>
            <a:r>
              <a:rPr lang="es-ES" sz="2600" dirty="0">
                <a:latin typeface="Arial Narrow" panose="020B0606020202030204" pitchFamily="34" charset="0"/>
              </a:rPr>
              <a:t>Todas las escuelas públicas de Título I en Brevard son programas para toda la escuela, lo que significa que los fondos del Título I, junto con otras fuentes de financiación locales, estatales y federales se utilizan para apoyar a todos los estudiantes.</a:t>
            </a:r>
          </a:p>
          <a:p>
            <a:pPr marL="685800"/>
            <a:endParaRPr lang="es-ES" sz="2600" dirty="0">
              <a:latin typeface="Arial Narrow" panose="020B0606020202030204" pitchFamily="34" charset="0"/>
            </a:endParaRPr>
          </a:p>
          <a:p>
            <a:pPr marL="1143000" indent="-457200">
              <a:buFont typeface="Arial" panose="020B0604020202020204" pitchFamily="34" charset="0"/>
              <a:buChar char="•"/>
            </a:pPr>
            <a:r>
              <a:rPr lang="es-ES" sz="2600" dirty="0">
                <a:latin typeface="Arial Narrow" panose="020B0606020202030204" pitchFamily="34" charset="0"/>
              </a:rPr>
              <a:t>El enfoque principal del programa Título I es apoyar a los estudiantes con mayor riesgo de fracaso académico</a:t>
            </a:r>
            <a:endParaRPr lang="en-US" sz="2600" dirty="0">
              <a:latin typeface="Arial Narrow" panose="020B0606020202030204" pitchFamily="34" charset="0"/>
            </a:endParaRPr>
          </a:p>
        </p:txBody>
      </p:sp>
      <p:sp>
        <p:nvSpPr>
          <p:cNvPr id="8211" name="Text Box 19"/>
          <p:cNvSpPr txBox="1">
            <a:spLocks noChangeArrowheads="1"/>
          </p:cNvSpPr>
          <p:nvPr/>
        </p:nvSpPr>
        <p:spPr bwMode="auto">
          <a:xfrm>
            <a:off x="1290638" y="1320800"/>
            <a:ext cx="7794625" cy="433388"/>
          </a:xfrm>
          <a:prstGeom prst="rect">
            <a:avLst/>
          </a:prstGeom>
          <a:noFill/>
          <a:ln w="28575" algn="ctr">
            <a:noFill/>
            <a:miter lim="800000"/>
            <a:headEnd/>
            <a:tailEnd/>
          </a:ln>
          <a:effectLst/>
        </p:spPr>
        <p:txBody>
          <a:bodyPr>
            <a:spAutoFit/>
          </a:bodyPr>
          <a:lstStyle/>
          <a:p>
            <a:pPr algn="ctr">
              <a:buFont typeface="Wingdings" pitchFamily="2" charset="2"/>
              <a:buNone/>
              <a:defRPr/>
            </a:pPr>
            <a:r>
              <a:rPr lang="en-US" sz="2800" dirty="0">
                <a:effectLst>
                  <a:outerShdw blurRad="38100" dist="38100" dir="2700000" algn="tl">
                    <a:srgbClr val="C0C0C0"/>
                  </a:outerShdw>
                </a:effectLst>
                <a:latin typeface="Tahoma" pitchFamily="34" charset="0"/>
              </a:rPr>
              <a:t> </a:t>
            </a:r>
          </a:p>
        </p:txBody>
      </p:sp>
      <p:sp>
        <p:nvSpPr>
          <p:cNvPr id="5" name="Slide Number Placeholder 4"/>
          <p:cNvSpPr>
            <a:spLocks noGrp="1"/>
          </p:cNvSpPr>
          <p:nvPr>
            <p:ph type="sldNum" sz="quarter" idx="12"/>
          </p:nvPr>
        </p:nvSpPr>
        <p:spPr/>
        <p:txBody>
          <a:bodyPr/>
          <a:lstStyle/>
          <a:p>
            <a:pPr>
              <a:defRPr/>
            </a:pPr>
            <a:fld id="{EC355F65-3290-4159-BDA6-D4680175CD5C}" type="slidenum">
              <a:rPr lang="en-US" smtClean="0"/>
              <a:pPr>
                <a:defRPr/>
              </a:pPr>
              <a:t>6</a:t>
            </a:fld>
            <a:endParaRPr lang="en-US" dirty="0"/>
          </a:p>
        </p:txBody>
      </p:sp>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de los fondos del Title I</a:t>
            </a:r>
          </a:p>
        </p:txBody>
      </p:sp>
      <p:sp>
        <p:nvSpPr>
          <p:cNvPr id="4" name="Content Placeholder 3"/>
          <p:cNvSpPr>
            <a:spLocks noGrp="1"/>
          </p:cNvSpPr>
          <p:nvPr>
            <p:ph sz="half" idx="2"/>
          </p:nvPr>
        </p:nvSpPr>
        <p:spPr>
          <a:xfrm>
            <a:off x="1676400" y="1485900"/>
            <a:ext cx="7010400" cy="5372100"/>
          </a:xfrm>
        </p:spPr>
        <p:txBody>
          <a:bodyPr/>
          <a:lstStyle/>
          <a:p>
            <a:r>
              <a:rPr lang="es-ES" dirty="0">
                <a:latin typeface="Arial Narrow" panose="020B0606020202030204" pitchFamily="34" charset="0"/>
              </a:rPr>
              <a:t>recibe </a:t>
            </a:r>
            <a:r>
              <a:rPr lang="es-ES" dirty="0" smtClean="0">
                <a:latin typeface="Arial Narrow" panose="020B0606020202030204" pitchFamily="34" charset="0"/>
              </a:rPr>
              <a:t>$211,552 </a:t>
            </a:r>
            <a:r>
              <a:rPr lang="es-ES" dirty="0">
                <a:latin typeface="Arial Narrow" panose="020B0606020202030204" pitchFamily="34" charset="0"/>
              </a:rPr>
              <a:t>para pagar los servicios y programas para nuestros estudiantes.</a:t>
            </a:r>
            <a:r>
              <a:rPr lang="en-US" dirty="0">
                <a:latin typeface="Arial Narrow" panose="020B0606020202030204" pitchFamily="34" charset="0"/>
              </a:rPr>
              <a:t>.</a:t>
            </a:r>
          </a:p>
          <a:p>
            <a:r>
              <a:rPr lang="es-ES" sz="2000" dirty="0">
                <a:latin typeface="Arial Narrow" panose="020B0606020202030204" pitchFamily="34" charset="0"/>
              </a:rPr>
              <a:t>Los fondos del Título I basados en la escuela pagan lo siguiente:</a:t>
            </a:r>
          </a:p>
          <a:p>
            <a:pPr lvl="1"/>
            <a:r>
              <a:rPr lang="es-ES" dirty="0"/>
              <a:t>Programas de participación de los padres</a:t>
            </a:r>
          </a:p>
          <a:p>
            <a:pPr lvl="1"/>
            <a:r>
              <a:rPr lang="es-ES" dirty="0"/>
              <a:t>Profesores de Intervención</a:t>
            </a:r>
          </a:p>
          <a:p>
            <a:pPr lvl="1"/>
            <a:r>
              <a:rPr lang="es-ES" dirty="0"/>
              <a:t>Ayudantes de Profesores de Intervención</a:t>
            </a:r>
          </a:p>
          <a:p>
            <a:pPr lvl="1"/>
            <a:r>
              <a:rPr lang="es-ES" dirty="0"/>
              <a:t>Entrenador de lectura</a:t>
            </a:r>
          </a:p>
          <a:p>
            <a:pPr lvl="1"/>
            <a:r>
              <a:rPr lang="es-ES" dirty="0"/>
              <a:t>Programas educativos como I-</a:t>
            </a:r>
            <a:r>
              <a:rPr lang="es-ES" dirty="0" err="1"/>
              <a:t>Ready</a:t>
            </a:r>
            <a:endParaRPr lang="en-US" dirty="0"/>
          </a:p>
        </p:txBody>
      </p:sp>
      <p:sp>
        <p:nvSpPr>
          <p:cNvPr id="5" name="Slide Number Placeholder 4"/>
          <p:cNvSpPr>
            <a:spLocks noGrp="1"/>
          </p:cNvSpPr>
          <p:nvPr>
            <p:ph type="sldNum" sz="quarter" idx="12"/>
          </p:nvPr>
        </p:nvSpPr>
        <p:spPr/>
        <p:txBody>
          <a:bodyPr/>
          <a:lstStyle/>
          <a:p>
            <a:pPr>
              <a:defRPr/>
            </a:pPr>
            <a:fld id="{9A77A958-841B-43D5-9D1F-B030659F0973}" type="slidenum">
              <a:rPr lang="en-US" smtClean="0"/>
              <a:pPr>
                <a:defRPr/>
              </a:pPr>
              <a:t>7</a:t>
            </a:fld>
            <a:endParaRPr lang="en-US" dirty="0"/>
          </a:p>
        </p:txBody>
      </p:sp>
    </p:spTree>
    <p:extLst>
      <p:ext uri="{BB962C8B-B14F-4D97-AF65-F5344CB8AC3E}">
        <p14:creationId xmlns:p14="http://schemas.microsoft.com/office/powerpoint/2010/main" val="1684980468"/>
      </p:ext>
    </p:extLst>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Información</a:t>
            </a:r>
            <a:r>
              <a:rPr lang="en-US" dirty="0"/>
              <a:t> de grado escolar</a:t>
            </a:r>
          </a:p>
        </p:txBody>
      </p:sp>
      <p:sp>
        <p:nvSpPr>
          <p:cNvPr id="3" name="Content Placeholder 2"/>
          <p:cNvSpPr>
            <a:spLocks noGrp="1"/>
          </p:cNvSpPr>
          <p:nvPr>
            <p:ph idx="1"/>
          </p:nvPr>
        </p:nvSpPr>
        <p:spPr>
          <a:xfrm>
            <a:off x="1752600" y="1395412"/>
            <a:ext cx="7010400" cy="4852987"/>
          </a:xfrm>
        </p:spPr>
        <p:txBody>
          <a:bodyPr/>
          <a:lstStyle/>
          <a:p>
            <a:r>
              <a:rPr lang="es-ES" dirty="0" smtClean="0"/>
              <a:t>Palm </a:t>
            </a:r>
            <a:r>
              <a:rPr lang="es-ES" dirty="0" err="1" smtClean="0"/>
              <a:t>Bay</a:t>
            </a:r>
            <a:r>
              <a:rPr lang="es-ES" dirty="0" smtClean="0"/>
              <a:t> </a:t>
            </a:r>
            <a:r>
              <a:rPr lang="es-ES" dirty="0" err="1" smtClean="0"/>
              <a:t>Academy</a:t>
            </a:r>
            <a:r>
              <a:rPr lang="es-ES" dirty="0" smtClean="0"/>
              <a:t> obtuvo </a:t>
            </a:r>
            <a:r>
              <a:rPr lang="es-ES" dirty="0"/>
              <a:t>una calificación de </a:t>
            </a:r>
            <a:r>
              <a:rPr lang="es-ES" dirty="0" smtClean="0"/>
              <a:t>C en </a:t>
            </a:r>
            <a:r>
              <a:rPr lang="es-ES" dirty="0"/>
              <a:t>la FSA para el año escolar </a:t>
            </a:r>
            <a:r>
              <a:rPr lang="es-ES" dirty="0" smtClean="0"/>
              <a:t>2021-2022.</a:t>
            </a:r>
            <a:endParaRPr lang="es-ES" dirty="0"/>
          </a:p>
          <a:p>
            <a:r>
              <a:rPr lang="es-ES" sz="2000" dirty="0"/>
              <a:t>El grado escolar de Palm Bay </a:t>
            </a:r>
            <a:r>
              <a:rPr lang="es-ES" sz="2000" dirty="0" err="1"/>
              <a:t>Academy</a:t>
            </a:r>
            <a:r>
              <a:rPr lang="es-ES" sz="2000" dirty="0"/>
              <a:t> el año pasado fue una C. Nuestros puntajes de lectura y matemáticas de los últimos tres años han sido más bajos de lo que nos gustaría que fueran.  Hemos trabajado duro para crear un plan de acción que nos permita mejorar estos puntajes y acelerar el aprendizaje de los estudiantes. Esto incluye un análisis profundo de los puntajes de la FSA de años anteriores y las tendencias de datos para ayudar a identificar qué áreas de contenido </a:t>
            </a:r>
            <a:r>
              <a:rPr lang="es-ES" sz="2000" dirty="0" smtClean="0"/>
              <a:t>necesitan más </a:t>
            </a:r>
            <a:r>
              <a:rPr lang="es-ES" sz="2000" dirty="0"/>
              <a:t>trabajo</a:t>
            </a:r>
            <a:r>
              <a:rPr lang="es-ES" dirty="0"/>
              <a:t>.</a:t>
            </a:r>
          </a:p>
        </p:txBody>
      </p:sp>
      <p:sp>
        <p:nvSpPr>
          <p:cNvPr id="4" name="Slide Number Placeholder 3"/>
          <p:cNvSpPr>
            <a:spLocks noGrp="1"/>
          </p:cNvSpPr>
          <p:nvPr>
            <p:ph type="sldNum" sz="quarter" idx="12"/>
          </p:nvPr>
        </p:nvSpPr>
        <p:spPr/>
        <p:txBody>
          <a:bodyPr/>
          <a:lstStyle/>
          <a:p>
            <a:pPr>
              <a:defRPr/>
            </a:pPr>
            <a:fld id="{EC355F65-3290-4159-BDA6-D4680175CD5C}" type="slidenum">
              <a:rPr lang="en-US" smtClean="0"/>
              <a:pPr>
                <a:defRPr/>
              </a:pPr>
              <a:t>8</a:t>
            </a:fld>
            <a:endParaRPr lang="en-US" dirty="0"/>
          </a:p>
        </p:txBody>
      </p:sp>
    </p:spTree>
    <p:extLst>
      <p:ext uri="{BB962C8B-B14F-4D97-AF65-F5344CB8AC3E}">
        <p14:creationId xmlns:p14="http://schemas.microsoft.com/office/powerpoint/2010/main" val="4202884729"/>
      </p:ext>
    </p:extLst>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Objetivos</a:t>
            </a:r>
            <a:r>
              <a:rPr lang="en-US" dirty="0"/>
              <a:t> del SIP/SWP </a:t>
            </a:r>
          </a:p>
        </p:txBody>
      </p:sp>
      <p:sp>
        <p:nvSpPr>
          <p:cNvPr id="4" name="Slide Number Placeholder 3"/>
          <p:cNvSpPr>
            <a:spLocks noGrp="1"/>
          </p:cNvSpPr>
          <p:nvPr>
            <p:ph type="sldNum" sz="quarter" idx="12"/>
          </p:nvPr>
        </p:nvSpPr>
        <p:spPr/>
        <p:txBody>
          <a:bodyPr/>
          <a:lstStyle/>
          <a:p>
            <a:pPr>
              <a:defRPr/>
            </a:pPr>
            <a:fld id="{EC355F65-3290-4159-BDA6-D4680175CD5C}" type="slidenum">
              <a:rPr lang="en-US" smtClean="0"/>
              <a:pPr>
                <a:defRPr/>
              </a:pPr>
              <a:t>9</a:t>
            </a:fld>
            <a:endParaRPr lang="en-US" dirty="0"/>
          </a:p>
        </p:txBody>
      </p:sp>
      <p:sp>
        <p:nvSpPr>
          <p:cNvPr id="3" name="Content Placeholder 2"/>
          <p:cNvSpPr>
            <a:spLocks noGrp="1"/>
          </p:cNvSpPr>
          <p:nvPr>
            <p:ph idx="1"/>
          </p:nvPr>
        </p:nvSpPr>
        <p:spPr>
          <a:xfrm>
            <a:off x="1752600" y="1395412"/>
            <a:ext cx="7010400" cy="4852987"/>
          </a:xfrm>
        </p:spPr>
        <p:txBody>
          <a:bodyPr/>
          <a:lstStyle/>
          <a:p>
            <a:r>
              <a:rPr lang="es-ES" dirty="0"/>
              <a:t>Cómo usamos los fondos del Título I para apoyar los objetivos de SIP y SWP</a:t>
            </a:r>
          </a:p>
          <a:p>
            <a:r>
              <a:rPr lang="es-ES" sz="1600" dirty="0"/>
              <a:t>Una gran parte de nuestros fondos del Título I se utilizan para contratar personal.  Actualmente tenemos </a:t>
            </a:r>
            <a:r>
              <a:rPr lang="es-ES" sz="1600" dirty="0" smtClean="0"/>
              <a:t>tres </a:t>
            </a:r>
            <a:r>
              <a:rPr lang="es-ES" sz="1600" dirty="0"/>
              <a:t>intervencionistas, la Sra. </a:t>
            </a:r>
            <a:r>
              <a:rPr lang="es-ES" sz="1600" dirty="0" smtClean="0"/>
              <a:t>Orellana, la Sra. </a:t>
            </a:r>
            <a:r>
              <a:rPr lang="es-ES" sz="1600" dirty="0" err="1" smtClean="0"/>
              <a:t>McClendon</a:t>
            </a:r>
            <a:r>
              <a:rPr lang="es-ES" sz="1600" dirty="0" smtClean="0"/>
              <a:t>, </a:t>
            </a:r>
            <a:r>
              <a:rPr lang="es-ES" sz="1600" dirty="0"/>
              <a:t>y la Sra. </a:t>
            </a:r>
            <a:r>
              <a:rPr lang="es-ES" sz="1600" dirty="0" err="1"/>
              <a:t>Houlihan</a:t>
            </a:r>
            <a:r>
              <a:rPr lang="es-ES" sz="1600" dirty="0"/>
              <a:t>.  </a:t>
            </a:r>
            <a:r>
              <a:rPr lang="es-ES" sz="1600" dirty="0" smtClean="0"/>
              <a:t>Trabajan las intervencionistas </a:t>
            </a:r>
            <a:r>
              <a:rPr lang="es-ES" sz="1600" dirty="0"/>
              <a:t>para ayudar a los estudiantes a cerrar la brecha en matemáticas y lectura. </a:t>
            </a:r>
            <a:r>
              <a:rPr lang="es-ES" sz="1600" dirty="0" smtClean="0"/>
              <a:t>En este momento, estamos buscando a una </a:t>
            </a:r>
            <a:r>
              <a:rPr lang="es-ES" sz="1600" dirty="0"/>
              <a:t>Entrenadora de Lectura.</a:t>
            </a:r>
          </a:p>
          <a:p>
            <a:r>
              <a:rPr lang="es-ES" sz="1600" dirty="0"/>
              <a:t>También queremos mejorar la capacidad científica de nuestros estudiantes y para hacer esto compramos kits STEM y un increíble programa de ciencias que todos disfrutan</a:t>
            </a:r>
            <a:r>
              <a:rPr lang="es-ES" sz="1600" dirty="0" smtClean="0"/>
              <a:t>. </a:t>
            </a:r>
            <a:endParaRPr lang="es-ES" sz="1600" dirty="0"/>
          </a:p>
          <a:p>
            <a:r>
              <a:rPr lang="es-ES" sz="1600" dirty="0" smtClean="0"/>
              <a:t>Esperamos </a:t>
            </a:r>
            <a:r>
              <a:rPr lang="es-ES" sz="1600" dirty="0"/>
              <a:t>aumentar los comportamientos positivos en nuestra escuela al continuar usando el programa Líder en Mí y nos ha encantado lo que hemos visto hasta ahora</a:t>
            </a:r>
            <a:r>
              <a:rPr lang="es-ES" sz="1600" dirty="0" smtClean="0"/>
              <a:t>.</a:t>
            </a:r>
            <a:endParaRPr lang="en-US" sz="1600" dirty="0"/>
          </a:p>
        </p:txBody>
      </p:sp>
    </p:spTree>
    <p:extLst>
      <p:ext uri="{BB962C8B-B14F-4D97-AF65-F5344CB8AC3E}">
        <p14:creationId xmlns:p14="http://schemas.microsoft.com/office/powerpoint/2010/main" val="311010621"/>
      </p:ext>
    </p:extLst>
  </p:cSld>
  <p:clrMapOvr>
    <a:masterClrMapping/>
  </p:clrMapOvr>
  <p:transition>
    <p:fade thruBlk="1"/>
  </p:transition>
</p:sld>
</file>

<file path=ppt/theme/theme1.xml><?xml version="1.0" encoding="utf-8"?>
<a:theme xmlns:a="http://schemas.openxmlformats.org/drawingml/2006/main" name="Classroom expectations presentation">
  <a:themeElements>
    <a:clrScheme name="Classroom expectations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lassroom expectations presentatio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0C0C0"/>
        </a:solidFill>
        <a:ln w="2857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C0C0C0"/>
        </a:solidFill>
        <a:ln w="2857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lassroom expectations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lassroom expectations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lassroom expectations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lassroom expectations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lassroom expectations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lassroom expectations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lassroom expectations presentatio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lassroom expectations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lassroom expectations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lassroom expectations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lassroom expectations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lassroom expectations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lassroom expectations presentation 1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109063</TotalTime>
  <Words>1997</Words>
  <Application>Microsoft Office PowerPoint</Application>
  <PresentationFormat>On-screen Show (4:3)</PresentationFormat>
  <Paragraphs>199</Paragraphs>
  <Slides>26</Slides>
  <Notes>21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Classroom expectations presentation</vt:lpstr>
      <vt:lpstr>Reunion Annual  Title I   </vt:lpstr>
      <vt:lpstr>Proposito de la reunion</vt:lpstr>
      <vt:lpstr>Que es el Title I?</vt:lpstr>
      <vt:lpstr>Fondos del Title I </vt:lpstr>
      <vt:lpstr>Quien decide como se utilizan los Fondos? </vt:lpstr>
      <vt:lpstr>Programas Title I </vt:lpstr>
      <vt:lpstr>Use de los fondos del Title I</vt:lpstr>
      <vt:lpstr>Información de grado escolar</vt:lpstr>
      <vt:lpstr>Objetivos del SIP/SWP </vt:lpstr>
      <vt:lpstr>7 Habits of the Leader in Me…</vt:lpstr>
      <vt:lpstr>Normas educativas</vt:lpstr>
      <vt:lpstr>Pruebas/ Examenes</vt:lpstr>
      <vt:lpstr>Plan de Participacion de padres y familia (PFEP)</vt:lpstr>
      <vt:lpstr>Plan de Participacion de Padres y Familias (PFEP)</vt:lpstr>
      <vt:lpstr>Plan de Participacion de Padres y Familias (PFEP)</vt:lpstr>
      <vt:lpstr>Plan de Participacion de Padres y Familias (PFEP)</vt:lpstr>
      <vt:lpstr>Resultados  de la encuesta 2021-2022 </vt:lpstr>
      <vt:lpstr>Procedimiento de Queja de  Titulo I</vt:lpstr>
      <vt:lpstr>Acuerdo Escuela –Padres (Compact)</vt:lpstr>
      <vt:lpstr>Derecho de los Padres a estar informados</vt:lpstr>
      <vt:lpstr>Los estudios muestran... (Epstein y Asociados, 2009)</vt:lpstr>
      <vt:lpstr>Consejos para el éxito:</vt:lpstr>
      <vt:lpstr>Consejos para el exito:</vt:lpstr>
      <vt:lpstr>Consejos para el exito:</vt:lpstr>
      <vt:lpstr>Important Sources of Information</vt:lpstr>
      <vt:lpstr>Important Upcoming Events!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 and Families</dc:title>
  <dc:creator>Terry Pitchford</dc:creator>
  <cp:lastModifiedBy>Donna Moore</cp:lastModifiedBy>
  <cp:revision>124</cp:revision>
  <cp:lastPrinted>2015-06-08T14:34:47Z</cp:lastPrinted>
  <dcterms:modified xsi:type="dcterms:W3CDTF">2022-11-04T17:31:01Z</dcterms:modified>
</cp:coreProperties>
</file>